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00" r:id="rId3"/>
    <p:sldId id="456" r:id="rId4"/>
    <p:sldId id="457" r:id="rId5"/>
    <p:sldId id="458" r:id="rId6"/>
    <p:sldId id="459" r:id="rId7"/>
    <p:sldId id="461" r:id="rId8"/>
    <p:sldId id="462" r:id="rId9"/>
    <p:sldId id="463" r:id="rId10"/>
    <p:sldId id="464" r:id="rId11"/>
    <p:sldId id="466" r:id="rId12"/>
    <p:sldId id="467" r:id="rId13"/>
    <p:sldId id="485" r:id="rId14"/>
    <p:sldId id="486" r:id="rId15"/>
    <p:sldId id="487" r:id="rId16"/>
    <p:sldId id="474" r:id="rId17"/>
    <p:sldId id="476" r:id="rId18"/>
    <p:sldId id="477" r:id="rId19"/>
    <p:sldId id="488" r:id="rId20"/>
    <p:sldId id="481" r:id="rId21"/>
    <p:sldId id="482" r:id="rId22"/>
    <p:sldId id="483" r:id="rId23"/>
    <p:sldId id="484" r:id="rId2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Calibri Light" panose="020F0302020204030204" pitchFamily="34" charset="0"/>
      <p:regular r:id="rId31"/>
      <p:italic r:id="rId32"/>
    </p:embeddedFont>
    <p:embeddedFont>
      <p:font typeface="나눔고딕" panose="020D0604000000000000" pitchFamily="50" charset="-127"/>
      <p:regular r:id="rId33"/>
      <p:bold r:id="rId34"/>
    </p:embeddedFont>
    <p:embeddedFont>
      <p:font typeface="나눔고딕 Bold" panose="020D0804000000000000" pitchFamily="50" charset="-127"/>
      <p:bold r:id="rId35"/>
    </p:embeddedFont>
    <p:embeddedFont>
      <p:font typeface="나눔고딕 ExtraBold" panose="020D0904000000000000" pitchFamily="50" charset="-127"/>
      <p:bold r:id="rId36"/>
    </p:embeddedFont>
    <p:embeddedFont>
      <p:font typeface="나눔바른고딕" panose="020B0603020101020101" pitchFamily="50" charset="-127"/>
      <p:regular r:id="rId37"/>
      <p:bold r:id="rId38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96" userDrawn="1">
          <p15:clr>
            <a:srgbClr val="A4A3A4"/>
          </p15:clr>
        </p15:guide>
        <p15:guide id="2" pos="3792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pos="240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420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84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5" pos="1008">
          <p15:clr>
            <a:srgbClr val="A4A3A4"/>
          </p15:clr>
        </p15:guide>
        <p15:guide id="16" orient="horz" pos="2916" userDrawn="1">
          <p15:clr>
            <a:srgbClr val="A4A3A4"/>
          </p15:clr>
        </p15:guide>
        <p15:guide id="17" pos="54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2575"/>
    <a:srgbClr val="313B44"/>
    <a:srgbClr val="A19FFF"/>
    <a:srgbClr val="F8F8FD"/>
    <a:srgbClr val="DCF2F8"/>
    <a:srgbClr val="DAE3F3"/>
    <a:srgbClr val="008890"/>
    <a:srgbClr val="E6D4E3"/>
    <a:srgbClr val="E1EFD4"/>
    <a:srgbClr val="FBE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506" y="96"/>
      </p:cViewPr>
      <p:guideLst>
        <p:guide orient="horz" pos="996"/>
        <p:guide pos="3792"/>
        <p:guide pos="816"/>
        <p:guide pos="240"/>
        <p:guide pos="480"/>
        <p:guide pos="624"/>
        <p:guide orient="horz" pos="420"/>
        <p:guide orient="horz" pos="756"/>
        <p:guide pos="384"/>
        <p:guide pos="672"/>
        <p:guide pos="864"/>
        <p:guide pos="1008"/>
        <p:guide orient="horz" pos="291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font" Target="fonts/font12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2A5A1535-EB57-49F7-B799-EB3D4C38E76B}"/>
    <pc:docChg chg="modSld">
      <pc:chgData name="김 민영" userId="c13ed9b5fecac607" providerId="LiveId" clId="{2A5A1535-EB57-49F7-B799-EB3D4C38E76B}" dt="2023-05-18T06:34:40.319" v="23" actId="20577"/>
      <pc:docMkLst>
        <pc:docMk/>
      </pc:docMkLst>
      <pc:sldChg chg="modSp mod">
        <pc:chgData name="김 민영" userId="c13ed9b5fecac607" providerId="LiveId" clId="{2A5A1535-EB57-49F7-B799-EB3D4C38E76B}" dt="2023-05-18T06:34:40.319" v="23" actId="20577"/>
        <pc:sldMkLst>
          <pc:docMk/>
          <pc:sldMk cId="896700016" sldId="256"/>
        </pc:sldMkLst>
        <pc:spChg chg="mod">
          <ac:chgData name="김 민영" userId="c13ed9b5fecac607" providerId="LiveId" clId="{2A5A1535-EB57-49F7-B799-EB3D4C38E76B}" dt="2023-05-18T06:34:40.319" v="23" actId="20577"/>
          <ac:spMkLst>
            <pc:docMk/>
            <pc:sldMk cId="896700016" sldId="256"/>
            <ac:spMk id="5" creationId="{D3253534-B04F-7C5D-0141-F61D5E10008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2023-05-18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50B2EFE-655A-3E32-AC8E-4F4BB1ED67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66"/>
            <a:ext cx="9144000" cy="51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그룹 8">
            <a:extLst>
              <a:ext uri="{FF2B5EF4-FFF2-40B4-BE49-F238E27FC236}">
                <a16:creationId xmlns:a16="http://schemas.microsoft.com/office/drawing/2014/main" id="{2DB99CB6-AE32-5510-6ADF-7ACF3DC913A9}"/>
              </a:ext>
            </a:extLst>
          </p:cNvPr>
          <p:cNvGrpSpPr/>
          <p:nvPr userDrawn="1"/>
        </p:nvGrpSpPr>
        <p:grpSpPr>
          <a:xfrm>
            <a:off x="0" y="-39839"/>
            <a:ext cx="3412092" cy="567680"/>
            <a:chOff x="-6799" y="-39839"/>
            <a:chExt cx="3412092" cy="567680"/>
          </a:xfrm>
        </p:grpSpPr>
        <p:grpSp>
          <p:nvGrpSpPr>
            <p:cNvPr id="2" name="그룹 1">
              <a:extLst>
                <a:ext uri="{FF2B5EF4-FFF2-40B4-BE49-F238E27FC236}">
                  <a16:creationId xmlns:a16="http://schemas.microsoft.com/office/drawing/2014/main" id="{D0A9C439-434D-4D1E-F40F-B6BDB0A822D3}"/>
                </a:ext>
              </a:extLst>
            </p:cNvPr>
            <p:cNvGrpSpPr/>
            <p:nvPr userDrawn="1"/>
          </p:nvGrpSpPr>
          <p:grpSpPr>
            <a:xfrm>
              <a:off x="-6799" y="0"/>
              <a:ext cx="3412092" cy="527841"/>
              <a:chOff x="-6799" y="0"/>
              <a:chExt cx="3412092" cy="527841"/>
            </a:xfrm>
          </p:grpSpPr>
          <p:sp>
            <p:nvSpPr>
              <p:cNvPr id="5" name="자유형: 도형 4">
                <a:extLst>
                  <a:ext uri="{FF2B5EF4-FFF2-40B4-BE49-F238E27FC236}">
                    <a16:creationId xmlns:a16="http://schemas.microsoft.com/office/drawing/2014/main" id="{6606712B-A544-3569-11F6-326EBE0D9BD8}"/>
                  </a:ext>
                </a:extLst>
              </p:cNvPr>
              <p:cNvSpPr/>
              <p:nvPr userDrawn="1"/>
            </p:nvSpPr>
            <p:spPr>
              <a:xfrm flipV="1">
                <a:off x="-6799" y="0"/>
                <a:ext cx="3412092" cy="241756"/>
              </a:xfrm>
              <a:custGeom>
                <a:avLst/>
                <a:gdLst>
                  <a:gd name="connsiteX0" fmla="*/ 0 w 1752600"/>
                  <a:gd name="connsiteY0" fmla="*/ 188517 h 188517"/>
                  <a:gd name="connsiteX1" fmla="*/ 1636323 w 1752600"/>
                  <a:gd name="connsiteY1" fmla="*/ 188517 h 188517"/>
                  <a:gd name="connsiteX2" fmla="*/ 1752600 w 1752600"/>
                  <a:gd name="connsiteY2" fmla="*/ 0 h 188517"/>
                  <a:gd name="connsiteX3" fmla="*/ 0 w 1752600"/>
                  <a:gd name="connsiteY3" fmla="*/ 0 h 188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600" h="188517">
                    <a:moveTo>
                      <a:pt x="0" y="188517"/>
                    </a:moveTo>
                    <a:lnTo>
                      <a:pt x="1636323" y="188517"/>
                    </a:lnTo>
                    <a:lnTo>
                      <a:pt x="1752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19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ko-KR" altLang="en-US" dirty="0">
                  <a:ea typeface="나눔고딕" panose="020D0604000000000000" pitchFamily="50" charset="-127"/>
                </a:endParaRP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981752D-05CD-1C61-ACC3-4D86380094DB}"/>
                  </a:ext>
                </a:extLst>
              </p:cNvPr>
              <p:cNvSpPr txBox="1"/>
              <p:nvPr userDrawn="1"/>
            </p:nvSpPr>
            <p:spPr>
              <a:xfrm>
                <a:off x="-6799" y="221962"/>
                <a:ext cx="28956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300" dirty="0" err="1">
                    <a:solidFill>
                      <a:srgbClr val="040257"/>
                    </a:solidFill>
                    <a:latin typeface="나눔고딕 Bold" pitchFamily="50" charset="-127"/>
                    <a:ea typeface="나눔고딕 Bold" pitchFamily="50" charset="-127"/>
                  </a:rPr>
                  <a:t>티노의</a:t>
                </a:r>
                <a:r>
                  <a:rPr lang="ko-KR" altLang="en-US" sz="1300" dirty="0">
                    <a:solidFill>
                      <a:srgbClr val="040257"/>
                    </a:solidFill>
                    <a:latin typeface="나눔고딕 Bold" pitchFamily="50" charset="-127"/>
                    <a:ea typeface="나눔고딕 Bold" pitchFamily="50" charset="-127"/>
                  </a:rPr>
                  <a:t> 모험으로 알아보는 절차적 사고</a:t>
                </a:r>
                <a:endParaRPr lang="en-US" altLang="ko-KR" sz="1300" dirty="0">
                  <a:solidFill>
                    <a:srgbClr val="040257"/>
                  </a:solidFill>
                  <a:latin typeface="나눔고딕 Bold" pitchFamily="50" charset="-127"/>
                  <a:ea typeface="나눔고딕 Bold" pitchFamily="50" charset="-127"/>
                </a:endParaRPr>
              </a:p>
            </p:txBody>
          </p:sp>
          <p:sp>
            <p:nvSpPr>
              <p:cNvPr id="7" name="자유형: 도형 6">
                <a:extLst>
                  <a:ext uri="{FF2B5EF4-FFF2-40B4-BE49-F238E27FC236}">
                    <a16:creationId xmlns:a16="http://schemas.microsoft.com/office/drawing/2014/main" id="{7737D287-1C8D-30CD-F188-3AFBA6AAD2A7}"/>
                  </a:ext>
                </a:extLst>
              </p:cNvPr>
              <p:cNvSpPr/>
              <p:nvPr userDrawn="1"/>
            </p:nvSpPr>
            <p:spPr>
              <a:xfrm>
                <a:off x="-6799" y="241756"/>
                <a:ext cx="2897319" cy="268988"/>
              </a:xfrm>
              <a:custGeom>
                <a:avLst/>
                <a:gdLst>
                  <a:gd name="connsiteX0" fmla="*/ 0 w 2897319"/>
                  <a:gd name="connsiteY0" fmla="*/ 0 h 268988"/>
                  <a:gd name="connsiteX1" fmla="*/ 2897319 w 2897319"/>
                  <a:gd name="connsiteY1" fmla="*/ 0 h 268988"/>
                  <a:gd name="connsiteX2" fmla="*/ 2694984 w 2897319"/>
                  <a:gd name="connsiteY2" fmla="*/ 268988 h 268988"/>
                  <a:gd name="connsiteX3" fmla="*/ 0 w 2897319"/>
                  <a:gd name="connsiteY3" fmla="*/ 268988 h 26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7319" h="268988">
                    <a:moveTo>
                      <a:pt x="0" y="0"/>
                    </a:moveTo>
                    <a:lnTo>
                      <a:pt x="2897319" y="0"/>
                    </a:lnTo>
                    <a:lnTo>
                      <a:pt x="2694984" y="268988"/>
                    </a:lnTo>
                    <a:lnTo>
                      <a:pt x="0" y="268988"/>
                    </a:lnTo>
                    <a:close/>
                  </a:path>
                </a:pathLst>
              </a:custGeom>
              <a:solidFill>
                <a:srgbClr val="FFEE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ko-KR" altLang="en-US" dirty="0">
                  <a:ea typeface="나눔고딕" panose="020D0604000000000000" pitchFamily="50" charset="-127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F69FC7D-6EE6-4621-99DC-5C8FD1260562}"/>
                  </a:ext>
                </a:extLst>
              </p:cNvPr>
              <p:cNvSpPr txBox="1"/>
              <p:nvPr userDrawn="1"/>
            </p:nvSpPr>
            <p:spPr>
              <a:xfrm>
                <a:off x="-6799" y="235453"/>
                <a:ext cx="29718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300" dirty="0">
                    <a:solidFill>
                      <a:srgbClr val="040257"/>
                    </a:solidFill>
                    <a:latin typeface="나눔고딕 Bold" pitchFamily="50" charset="-127"/>
                    <a:ea typeface="나눔고딕 Bold" pitchFamily="50" charset="-127"/>
                  </a:rPr>
                  <a:t>게임으로 공부하는 즐거운 진로 학습</a:t>
                </a:r>
                <a:endParaRPr lang="en-US" altLang="ko-KR" sz="1300" dirty="0">
                  <a:solidFill>
                    <a:srgbClr val="040257"/>
                  </a:solidFill>
                  <a:latin typeface="나눔고딕 Bold" pitchFamily="50" charset="-127"/>
                  <a:ea typeface="나눔고딕 Bold" pitchFamily="50" charset="-127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7012EE-351E-096B-96EC-842D464C123D}"/>
                </a:ext>
              </a:extLst>
            </p:cNvPr>
            <p:cNvSpPr txBox="1"/>
            <p:nvPr userDrawn="1"/>
          </p:nvSpPr>
          <p:spPr>
            <a:xfrm>
              <a:off x="-6799" y="-39839"/>
              <a:ext cx="319021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300" dirty="0">
                  <a:solidFill>
                    <a:srgbClr val="040257"/>
                  </a:solidFill>
                  <a:latin typeface="나눔고딕 ExtraBold" pitchFamily="50" charset="-127"/>
                  <a:ea typeface="나눔고딕 ExtraBold" pitchFamily="50" charset="-127"/>
                </a:rPr>
                <a:t>교육용 </a:t>
              </a:r>
              <a:r>
                <a:rPr lang="ko-KR" altLang="en-US" sz="1300" dirty="0" err="1">
                  <a:solidFill>
                    <a:srgbClr val="040257"/>
                  </a:solidFill>
                  <a:latin typeface="나눔고딕 ExtraBold" pitchFamily="50" charset="-127"/>
                  <a:ea typeface="나눔고딕 ExtraBold" pitchFamily="50" charset="-127"/>
                </a:rPr>
                <a:t>게임콘텐츠를</a:t>
              </a:r>
              <a:r>
                <a:rPr lang="ko-KR" altLang="en-US" sz="1300" dirty="0">
                  <a:solidFill>
                    <a:srgbClr val="040257"/>
                  </a:solidFill>
                  <a:latin typeface="나눔고딕 ExtraBold" pitchFamily="50" charset="-127"/>
                  <a:ea typeface="나눔고딕 ExtraBold" pitchFamily="50" charset="-127"/>
                </a:rPr>
                <a:t> 활용한 디지털 교육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228600" y="2754451"/>
            <a:ext cx="320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0" spc="-300" dirty="0">
                <a:solidFill>
                  <a:srgbClr val="EA1A6E">
                    <a:alpha val="5000"/>
                  </a:srgb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01</a:t>
            </a:r>
            <a:endParaRPr lang="ko-KR" altLang="en-US" sz="20000" spc="-300" dirty="0">
              <a:solidFill>
                <a:srgbClr val="EA1A6E">
                  <a:alpha val="5000"/>
                </a:srgbClr>
              </a:solidFill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940D18-9E2B-AA06-163F-93967D3D8B0F}"/>
              </a:ext>
            </a:extLst>
          </p:cNvPr>
          <p:cNvSpPr txBox="1"/>
          <p:nvPr/>
        </p:nvSpPr>
        <p:spPr>
          <a:xfrm>
            <a:off x="2438400" y="3800891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 latinLnBrk="0"/>
            <a:endParaRPr lang="en-US" altLang="ko-KR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253534-B04F-7C5D-0141-F61D5E10008C}"/>
              </a:ext>
            </a:extLst>
          </p:cNvPr>
          <p:cNvSpPr txBox="1"/>
          <p:nvPr/>
        </p:nvSpPr>
        <p:spPr>
          <a:xfrm>
            <a:off x="2438400" y="2713732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 latinLnBrk="0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13. </a:t>
            </a:r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창의</a:t>
            </a:r>
            <a:r>
              <a:rPr lang="en-US" altLang="ko-KR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쑥쑥마을</a:t>
            </a:r>
            <a:endParaRPr lang="en-US" altLang="ko-KR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타원 11">
            <a:extLst>
              <a:ext uri="{FF2B5EF4-FFF2-40B4-BE49-F238E27FC236}">
                <a16:creationId xmlns:a16="http://schemas.microsoft.com/office/drawing/2014/main" id="{2A5B9A84-3081-1773-73D7-0BBFBDE8E3F1}"/>
              </a:ext>
            </a:extLst>
          </p:cNvPr>
          <p:cNvSpPr/>
          <p:nvPr/>
        </p:nvSpPr>
        <p:spPr>
          <a:xfrm>
            <a:off x="5943600" y="2114550"/>
            <a:ext cx="1371600" cy="151384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5CC2450-7D86-7180-9B51-5D42080FA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549495"/>
            <a:ext cx="5943600" cy="3311209"/>
          </a:xfrm>
          <a:prstGeom prst="roundRect">
            <a:avLst>
              <a:gd name="adj" fmla="val 7324"/>
            </a:avLst>
          </a:prstGeom>
        </p:spPr>
      </p:pic>
      <p:sp>
        <p:nvSpPr>
          <p:cNvPr id="10" name="모서리가 둥근 직사각형 38">
            <a:extLst>
              <a:ext uri="{FF2B5EF4-FFF2-40B4-BE49-F238E27FC236}">
                <a16:creationId xmlns:a16="http://schemas.microsoft.com/office/drawing/2014/main" id="{B29D946D-6564-A04C-865A-226FB378514E}"/>
              </a:ext>
            </a:extLst>
          </p:cNvPr>
          <p:cNvSpPr/>
          <p:nvPr/>
        </p:nvSpPr>
        <p:spPr>
          <a:xfrm>
            <a:off x="1524000" y="1504950"/>
            <a:ext cx="5943600" cy="33528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87D21DED-D01A-01BB-1085-57F360051AAF}"/>
              </a:ext>
            </a:extLst>
          </p:cNvPr>
          <p:cNvSpPr/>
          <p:nvPr/>
        </p:nvSpPr>
        <p:spPr>
          <a:xfrm flipV="1">
            <a:off x="0" y="1142798"/>
            <a:ext cx="4495800" cy="209752"/>
          </a:xfrm>
          <a:custGeom>
            <a:avLst/>
            <a:gdLst>
              <a:gd name="connsiteX0" fmla="*/ 0 w 4495800"/>
              <a:gd name="connsiteY0" fmla="*/ 209752 h 209752"/>
              <a:gd name="connsiteX1" fmla="*/ 4242255 w 4495800"/>
              <a:gd name="connsiteY1" fmla="*/ 209752 h 209752"/>
              <a:gd name="connsiteX2" fmla="*/ 4495800 w 4495800"/>
              <a:gd name="connsiteY2" fmla="*/ 0 h 209752"/>
              <a:gd name="connsiteX3" fmla="*/ 0 w 44958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209752">
                <a:moveTo>
                  <a:pt x="0" y="209752"/>
                </a:moveTo>
                <a:lnTo>
                  <a:pt x="4242255" y="209752"/>
                </a:lnTo>
                <a:lnTo>
                  <a:pt x="44958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BF7654-3F4C-71F5-5123-33618CA45B02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직업을 찾아요</a:t>
            </a:r>
            <a:r>
              <a:rPr lang="en-US" altLang="ko-KR" sz="24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7472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43D1A0C0-86AD-2A5B-1EBF-40BBE0166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464591"/>
            <a:ext cx="8686800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endParaRPr kumimoji="0" lang="ko-KR" altLang="en-US" sz="2000" spc="-15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E6979C7A-6215-E527-7C08-CCB3EB96294B}"/>
              </a:ext>
            </a:extLst>
          </p:cNvPr>
          <p:cNvGrpSpPr/>
          <p:nvPr/>
        </p:nvGrpSpPr>
        <p:grpSpPr>
          <a:xfrm>
            <a:off x="2171700" y="2465070"/>
            <a:ext cx="4800600" cy="2468880"/>
            <a:chOff x="1752600" y="2340004"/>
            <a:chExt cx="5334000" cy="2743200"/>
          </a:xfrm>
        </p:grpSpPr>
        <p:sp>
          <p:nvSpPr>
            <p:cNvPr id="10" name="모서리가 둥근 직사각형 38">
              <a:extLst>
                <a:ext uri="{FF2B5EF4-FFF2-40B4-BE49-F238E27FC236}">
                  <a16:creationId xmlns:a16="http://schemas.microsoft.com/office/drawing/2014/main" id="{B29D946D-6564-A04C-865A-226FB378514E}"/>
                </a:ext>
              </a:extLst>
            </p:cNvPr>
            <p:cNvSpPr/>
            <p:nvPr/>
          </p:nvSpPr>
          <p:spPr>
            <a:xfrm>
              <a:off x="1752600" y="2340004"/>
              <a:ext cx="5334000" cy="27432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" name="타원 5">
              <a:extLst>
                <a:ext uri="{FF2B5EF4-FFF2-40B4-BE49-F238E27FC236}">
                  <a16:creationId xmlns:a16="http://schemas.microsoft.com/office/drawing/2014/main" id="{4EE2438F-16D0-E818-9415-22DCB16D2FC7}"/>
                </a:ext>
              </a:extLst>
            </p:cNvPr>
            <p:cNvSpPr/>
            <p:nvPr/>
          </p:nvSpPr>
          <p:spPr>
            <a:xfrm>
              <a:off x="3518772" y="2878191"/>
              <a:ext cx="1781458" cy="178145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  <a:ea typeface="나눔고딕" panose="020D0604000000000000" pitchFamily="50" charset="-127"/>
                </a:rPr>
                <a:t>주제 </a:t>
              </a:r>
              <a:r>
                <a:rPr lang="en-US" altLang="ko-KR" dirty="0">
                  <a:solidFill>
                    <a:schemeClr val="tx1"/>
                  </a:solidFill>
                  <a:ea typeface="나눔고딕" panose="020D0604000000000000" pitchFamily="50" charset="-127"/>
                </a:rPr>
                <a:t>: </a:t>
              </a:r>
              <a:endParaRPr lang="ko-KR" altLang="en-US" dirty="0">
                <a:solidFill>
                  <a:schemeClr val="tx1"/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원호 7">
              <a:extLst>
                <a:ext uri="{FF2B5EF4-FFF2-40B4-BE49-F238E27FC236}">
                  <a16:creationId xmlns:a16="http://schemas.microsoft.com/office/drawing/2014/main" id="{F35764EE-8313-8BF5-C078-EECFB805639F}"/>
                </a:ext>
              </a:extLst>
            </p:cNvPr>
            <p:cNvSpPr/>
            <p:nvPr/>
          </p:nvSpPr>
          <p:spPr>
            <a:xfrm>
              <a:off x="4457700" y="3315494"/>
              <a:ext cx="1371600" cy="204720"/>
            </a:xfrm>
            <a:prstGeom prst="arc">
              <a:avLst>
                <a:gd name="adj1" fmla="val 16200000"/>
                <a:gd name="adj2" fmla="val 21552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  <p:sp>
          <p:nvSpPr>
            <p:cNvPr id="14" name="원호 13">
              <a:extLst>
                <a:ext uri="{FF2B5EF4-FFF2-40B4-BE49-F238E27FC236}">
                  <a16:creationId xmlns:a16="http://schemas.microsoft.com/office/drawing/2014/main" id="{7C1B65FE-60AD-99BA-79C1-AAB6946F1E6E}"/>
                </a:ext>
              </a:extLst>
            </p:cNvPr>
            <p:cNvSpPr/>
            <p:nvPr/>
          </p:nvSpPr>
          <p:spPr>
            <a:xfrm>
              <a:off x="4267200" y="4454929"/>
              <a:ext cx="1371600" cy="204720"/>
            </a:xfrm>
            <a:prstGeom prst="arc">
              <a:avLst>
                <a:gd name="adj1" fmla="val 16200000"/>
                <a:gd name="adj2" fmla="val 21552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  <p:sp>
          <p:nvSpPr>
            <p:cNvPr id="15" name="원호 14">
              <a:extLst>
                <a:ext uri="{FF2B5EF4-FFF2-40B4-BE49-F238E27FC236}">
                  <a16:creationId xmlns:a16="http://schemas.microsoft.com/office/drawing/2014/main" id="{1BF6BE02-AF27-5F68-561E-44EA1C68120C}"/>
                </a:ext>
              </a:extLst>
            </p:cNvPr>
            <p:cNvSpPr/>
            <p:nvPr/>
          </p:nvSpPr>
          <p:spPr>
            <a:xfrm>
              <a:off x="2147172" y="3603012"/>
              <a:ext cx="1371600" cy="204720"/>
            </a:xfrm>
            <a:prstGeom prst="arc">
              <a:avLst>
                <a:gd name="adj1" fmla="val 16200000"/>
                <a:gd name="adj2" fmla="val 21552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78485D16-036A-ABE4-5079-C6423847476A}"/>
              </a:ext>
            </a:extLst>
          </p:cNvPr>
          <p:cNvSpPr/>
          <p:nvPr/>
        </p:nvSpPr>
        <p:spPr>
          <a:xfrm flipV="1">
            <a:off x="0" y="1142798"/>
            <a:ext cx="4495800" cy="209752"/>
          </a:xfrm>
          <a:custGeom>
            <a:avLst/>
            <a:gdLst>
              <a:gd name="connsiteX0" fmla="*/ 0 w 4495800"/>
              <a:gd name="connsiteY0" fmla="*/ 209752 h 209752"/>
              <a:gd name="connsiteX1" fmla="*/ 4242255 w 4495800"/>
              <a:gd name="connsiteY1" fmla="*/ 209752 h 209752"/>
              <a:gd name="connsiteX2" fmla="*/ 4495800 w 4495800"/>
              <a:gd name="connsiteY2" fmla="*/ 0 h 209752"/>
              <a:gd name="connsiteX3" fmla="*/ 0 w 44958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209752">
                <a:moveTo>
                  <a:pt x="0" y="209752"/>
                </a:moveTo>
                <a:lnTo>
                  <a:pt x="4242255" y="209752"/>
                </a:lnTo>
                <a:lnTo>
                  <a:pt x="44958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388FC2-B4EE-8BA6-436F-9650AFE7E4ED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직업을 찾아요</a:t>
            </a: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8AA86A11-492D-A337-5630-E39BFE2A1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주제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: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운동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-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스포츠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자연친화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식품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-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조리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문화예술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경제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-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금융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</a:p>
          <a:p>
            <a:pPr latinLnBrk="0">
              <a:lnSpc>
                <a:spcPct val="130000"/>
              </a:lnSpc>
              <a:buClr>
                <a:srgbClr val="A19FFF"/>
              </a:buClr>
            </a:pP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           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의료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-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보건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방송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-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미디어</a:t>
            </a:r>
          </a:p>
        </p:txBody>
      </p:sp>
    </p:spTree>
    <p:extLst>
      <p:ext uri="{BB962C8B-B14F-4D97-AF65-F5344CB8AC3E}">
        <p14:creationId xmlns:p14="http://schemas.microsoft.com/office/powerpoint/2010/main" val="2750332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04">
            <a:extLst>
              <a:ext uri="{FF2B5EF4-FFF2-40B4-BE49-F238E27FC236}">
                <a16:creationId xmlns:a16="http://schemas.microsoft.com/office/drawing/2014/main" id="{8786A784-752B-E251-9D61-259ABF866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운동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-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스포츠</a:t>
            </a:r>
          </a:p>
        </p:txBody>
      </p:sp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4A339A9D-0B21-FCC6-0C81-59A12A5A3B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018352"/>
              </p:ext>
            </p:extLst>
          </p:nvPr>
        </p:nvGraphicFramePr>
        <p:xfrm>
          <a:off x="457201" y="1962150"/>
          <a:ext cx="4114801" cy="2940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99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1434915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  <a:gridCol w="1613087">
                  <a:extLst>
                    <a:ext uri="{9D8B030D-6E8A-4147-A177-3AD203B41FA5}">
                      <a16:colId xmlns:a16="http://schemas.microsoft.com/office/drawing/2014/main" val="3826555770"/>
                    </a:ext>
                  </a:extLst>
                </a:gridCol>
              </a:tblGrid>
              <a:tr h="3267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326727"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스포츠 강사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스포츠마사지사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166139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트레이너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경기장관리인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56139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운동감독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운동처방사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776156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운동선수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스포츠기록분석연구원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53951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보디빌더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보디빌더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운동경기해설위원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71775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운동경기심판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야외활동지도사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450525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체육지도자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스포츠마케터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392748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스포츠기자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스포츠기자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치어리더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64904"/>
                  </a:ext>
                </a:extLst>
              </a:tr>
            </a:tbl>
          </a:graphicData>
        </a:graphic>
      </p:graphicFrame>
      <p:sp>
        <p:nvSpPr>
          <p:cNvPr id="20" name="Rectangle 304">
            <a:extLst>
              <a:ext uri="{FF2B5EF4-FFF2-40B4-BE49-F238E27FC236}">
                <a16:creationId xmlns:a16="http://schemas.microsoft.com/office/drawing/2014/main" id="{932E753C-B014-245D-5D31-1D6683A90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313" y="1438924"/>
            <a:ext cx="4114801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자연친화</a:t>
            </a:r>
          </a:p>
        </p:txBody>
      </p:sp>
      <p:graphicFrame>
        <p:nvGraphicFramePr>
          <p:cNvPr id="22" name="표 4">
            <a:extLst>
              <a:ext uri="{FF2B5EF4-FFF2-40B4-BE49-F238E27FC236}">
                <a16:creationId xmlns:a16="http://schemas.microsoft.com/office/drawing/2014/main" id="{A8E772F3-5572-3B42-E6C2-17442EEAB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938791"/>
              </p:ext>
            </p:extLst>
          </p:nvPr>
        </p:nvGraphicFramePr>
        <p:xfrm>
          <a:off x="4738109" y="1962150"/>
          <a:ext cx="4114801" cy="2940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99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1434915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  <a:gridCol w="1613087">
                  <a:extLst>
                    <a:ext uri="{9D8B030D-6E8A-4147-A177-3AD203B41FA5}">
                      <a16:colId xmlns:a16="http://schemas.microsoft.com/office/drawing/2014/main" val="3826555770"/>
                    </a:ext>
                  </a:extLst>
                </a:gridCol>
              </a:tblGrid>
              <a:tr h="3267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326727"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자연</a:t>
                      </a:r>
                      <a:b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친화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농부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원예기술자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166139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고고학자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생태학자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56139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반려동물 미용사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조경기술자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776156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사육사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환경 운동가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53951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보디빌더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해녀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스마트팜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컨설턴트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71775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과학 선생님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가축사육자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450525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어부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환경 컨설턴트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392748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스포츠기자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기상학자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동물원 큐레이터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64904"/>
                  </a:ext>
                </a:extLst>
              </a:tr>
            </a:tbl>
          </a:graphicData>
        </a:graphic>
      </p:graphicFrame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216DBB36-28B9-BC09-4400-17D2B13EF02A}"/>
              </a:ext>
            </a:extLst>
          </p:cNvPr>
          <p:cNvSpPr/>
          <p:nvPr/>
        </p:nvSpPr>
        <p:spPr>
          <a:xfrm flipV="1">
            <a:off x="0" y="1142798"/>
            <a:ext cx="4495800" cy="209752"/>
          </a:xfrm>
          <a:custGeom>
            <a:avLst/>
            <a:gdLst>
              <a:gd name="connsiteX0" fmla="*/ 0 w 4495800"/>
              <a:gd name="connsiteY0" fmla="*/ 209752 h 209752"/>
              <a:gd name="connsiteX1" fmla="*/ 4242255 w 4495800"/>
              <a:gd name="connsiteY1" fmla="*/ 209752 h 209752"/>
              <a:gd name="connsiteX2" fmla="*/ 4495800 w 4495800"/>
              <a:gd name="connsiteY2" fmla="*/ 0 h 209752"/>
              <a:gd name="connsiteX3" fmla="*/ 0 w 44958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209752">
                <a:moveTo>
                  <a:pt x="0" y="209752"/>
                </a:moveTo>
                <a:lnTo>
                  <a:pt x="4242255" y="209752"/>
                </a:lnTo>
                <a:lnTo>
                  <a:pt x="44958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39A6A2-2BE2-FF26-D4CC-AC0E31B7A93F}"/>
              </a:ext>
            </a:extLst>
          </p:cNvPr>
          <p:cNvSpPr txBox="1"/>
          <p:nvPr/>
        </p:nvSpPr>
        <p:spPr>
          <a:xfrm>
            <a:off x="276306" y="895350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직업을 찾아요</a:t>
            </a:r>
          </a:p>
        </p:txBody>
      </p:sp>
    </p:spTree>
    <p:extLst>
      <p:ext uri="{BB962C8B-B14F-4D97-AF65-F5344CB8AC3E}">
        <p14:creationId xmlns:p14="http://schemas.microsoft.com/office/powerpoint/2010/main" val="3078419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04">
            <a:extLst>
              <a:ext uri="{FF2B5EF4-FFF2-40B4-BE49-F238E27FC236}">
                <a16:creationId xmlns:a16="http://schemas.microsoft.com/office/drawing/2014/main" id="{8786A784-752B-E251-9D61-259ABF866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식품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-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조리</a:t>
            </a:r>
          </a:p>
        </p:txBody>
      </p:sp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4A339A9D-0B21-FCC6-0C81-59A12A5A3B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694378"/>
              </p:ext>
            </p:extLst>
          </p:nvPr>
        </p:nvGraphicFramePr>
        <p:xfrm>
          <a:off x="457201" y="1962150"/>
          <a:ext cx="4114801" cy="2940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99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1434915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  <a:gridCol w="1613087">
                  <a:extLst>
                    <a:ext uri="{9D8B030D-6E8A-4147-A177-3AD203B41FA5}">
                      <a16:colId xmlns:a16="http://schemas.microsoft.com/office/drawing/2014/main" val="3826555770"/>
                    </a:ext>
                  </a:extLst>
                </a:gridCol>
              </a:tblGrid>
              <a:tr h="3267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326727"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식품</a:t>
                      </a:r>
                      <a:b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조리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셰프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슈가크래프터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166139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요리연구가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쇼콜라티에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56139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영양사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푸드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칼럼니스트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776156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소믈리에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음식메뉴개발자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53951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보디빌더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바리스타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식품연구원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71775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제과제빵사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냉동기사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450525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요리 강사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요리치료사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392748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스포츠기자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푸드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스타일리스트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외식경영자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64904"/>
                  </a:ext>
                </a:extLst>
              </a:tr>
            </a:tbl>
          </a:graphicData>
        </a:graphic>
      </p:graphicFrame>
      <p:sp>
        <p:nvSpPr>
          <p:cNvPr id="20" name="Rectangle 304">
            <a:extLst>
              <a:ext uri="{FF2B5EF4-FFF2-40B4-BE49-F238E27FC236}">
                <a16:creationId xmlns:a16="http://schemas.microsoft.com/office/drawing/2014/main" id="{932E753C-B014-245D-5D31-1D6683A90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313" y="1438924"/>
            <a:ext cx="4114801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문화예술</a:t>
            </a:r>
          </a:p>
        </p:txBody>
      </p:sp>
      <p:graphicFrame>
        <p:nvGraphicFramePr>
          <p:cNvPr id="22" name="표 4">
            <a:extLst>
              <a:ext uri="{FF2B5EF4-FFF2-40B4-BE49-F238E27FC236}">
                <a16:creationId xmlns:a16="http://schemas.microsoft.com/office/drawing/2014/main" id="{A8E772F3-5572-3B42-E6C2-17442EEAB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882823"/>
              </p:ext>
            </p:extLst>
          </p:nvPr>
        </p:nvGraphicFramePr>
        <p:xfrm>
          <a:off x="4738109" y="1962150"/>
          <a:ext cx="4114801" cy="2940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99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1434915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  <a:gridCol w="1613087">
                  <a:extLst>
                    <a:ext uri="{9D8B030D-6E8A-4147-A177-3AD203B41FA5}">
                      <a16:colId xmlns:a16="http://schemas.microsoft.com/office/drawing/2014/main" val="3826555770"/>
                    </a:ext>
                  </a:extLst>
                </a:gridCol>
              </a:tblGrid>
              <a:tr h="3267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326727"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문화예술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무용가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일러스트레이터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166139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성악가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파티플래너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56139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작곡가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전통문화 </a:t>
                      </a:r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스토리텔러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776156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마술사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조향사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53951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보디빌더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만화가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카피라이터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71775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서예가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큐레이터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450525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악기제조원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392748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스포츠기자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문학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평론가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64904"/>
                  </a:ext>
                </a:extLst>
              </a:tr>
            </a:tbl>
          </a:graphicData>
        </a:graphic>
      </p:graphicFrame>
      <p:sp>
        <p:nvSpPr>
          <p:cNvPr id="8" name="자유형: 도형 7">
            <a:extLst>
              <a:ext uri="{FF2B5EF4-FFF2-40B4-BE49-F238E27FC236}">
                <a16:creationId xmlns:a16="http://schemas.microsoft.com/office/drawing/2014/main" id="{B05FB96E-4C4C-A867-F4C3-AB597B3449AA}"/>
              </a:ext>
            </a:extLst>
          </p:cNvPr>
          <p:cNvSpPr/>
          <p:nvPr/>
        </p:nvSpPr>
        <p:spPr>
          <a:xfrm flipV="1">
            <a:off x="0" y="1142798"/>
            <a:ext cx="4495800" cy="209752"/>
          </a:xfrm>
          <a:custGeom>
            <a:avLst/>
            <a:gdLst>
              <a:gd name="connsiteX0" fmla="*/ 0 w 4495800"/>
              <a:gd name="connsiteY0" fmla="*/ 209752 h 209752"/>
              <a:gd name="connsiteX1" fmla="*/ 4242255 w 4495800"/>
              <a:gd name="connsiteY1" fmla="*/ 209752 h 209752"/>
              <a:gd name="connsiteX2" fmla="*/ 4495800 w 4495800"/>
              <a:gd name="connsiteY2" fmla="*/ 0 h 209752"/>
              <a:gd name="connsiteX3" fmla="*/ 0 w 44958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209752">
                <a:moveTo>
                  <a:pt x="0" y="209752"/>
                </a:moveTo>
                <a:lnTo>
                  <a:pt x="4242255" y="209752"/>
                </a:lnTo>
                <a:lnTo>
                  <a:pt x="44958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A866B1-C58D-0278-9948-3980802C963D}"/>
              </a:ext>
            </a:extLst>
          </p:cNvPr>
          <p:cNvSpPr txBox="1"/>
          <p:nvPr/>
        </p:nvSpPr>
        <p:spPr>
          <a:xfrm>
            <a:off x="276306" y="895350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직업을 찾아요</a:t>
            </a:r>
          </a:p>
        </p:txBody>
      </p:sp>
    </p:spTree>
    <p:extLst>
      <p:ext uri="{BB962C8B-B14F-4D97-AF65-F5344CB8AC3E}">
        <p14:creationId xmlns:p14="http://schemas.microsoft.com/office/powerpoint/2010/main" val="268157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04">
            <a:extLst>
              <a:ext uri="{FF2B5EF4-FFF2-40B4-BE49-F238E27FC236}">
                <a16:creationId xmlns:a16="http://schemas.microsoft.com/office/drawing/2014/main" id="{8786A784-752B-E251-9D61-259ABF866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경제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-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금융</a:t>
            </a:r>
          </a:p>
        </p:txBody>
      </p:sp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4A339A9D-0B21-FCC6-0C81-59A12A5A3B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86495"/>
              </p:ext>
            </p:extLst>
          </p:nvPr>
        </p:nvGraphicFramePr>
        <p:xfrm>
          <a:off x="457201" y="1962150"/>
          <a:ext cx="4114801" cy="2940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99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1434915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  <a:gridCol w="1613087">
                  <a:extLst>
                    <a:ext uri="{9D8B030D-6E8A-4147-A177-3AD203B41FA5}">
                      <a16:colId xmlns:a16="http://schemas.microsoft.com/office/drawing/2014/main" val="3826555770"/>
                    </a:ext>
                  </a:extLst>
                </a:gridCol>
              </a:tblGrid>
              <a:tr h="3267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326727"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경제</a:t>
                      </a:r>
                      <a:endParaRPr lang="en-US" altLang="ko-KR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금융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회계사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마케팅전문가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166139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세무사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시장 및 여론조사전문가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56139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관세사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경제연구원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776156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펀드매니저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변리사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53951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보디빌더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공인중개사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경영지도사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71775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은행사무원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신용분석사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450525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보험설계사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감정평가사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392748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스포츠기자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외환딜러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투자분석가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애널리스트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64904"/>
                  </a:ext>
                </a:extLst>
              </a:tr>
            </a:tbl>
          </a:graphicData>
        </a:graphic>
      </p:graphicFrame>
      <p:sp>
        <p:nvSpPr>
          <p:cNvPr id="20" name="Rectangle 304">
            <a:extLst>
              <a:ext uri="{FF2B5EF4-FFF2-40B4-BE49-F238E27FC236}">
                <a16:creationId xmlns:a16="http://schemas.microsoft.com/office/drawing/2014/main" id="{932E753C-B014-245D-5D31-1D6683A90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313" y="1438924"/>
            <a:ext cx="4114801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의료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-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보건</a:t>
            </a:r>
          </a:p>
        </p:txBody>
      </p:sp>
      <p:graphicFrame>
        <p:nvGraphicFramePr>
          <p:cNvPr id="22" name="표 4">
            <a:extLst>
              <a:ext uri="{FF2B5EF4-FFF2-40B4-BE49-F238E27FC236}">
                <a16:creationId xmlns:a16="http://schemas.microsoft.com/office/drawing/2014/main" id="{A8E772F3-5572-3B42-E6C2-17442EEAB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216173"/>
              </p:ext>
            </p:extLst>
          </p:nvPr>
        </p:nvGraphicFramePr>
        <p:xfrm>
          <a:off x="4738109" y="1962150"/>
          <a:ext cx="4114801" cy="2940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99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1434915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  <a:gridCol w="1613087">
                  <a:extLst>
                    <a:ext uri="{9D8B030D-6E8A-4147-A177-3AD203B41FA5}">
                      <a16:colId xmlns:a16="http://schemas.microsoft.com/office/drawing/2014/main" val="3826555770"/>
                    </a:ext>
                  </a:extLst>
                </a:gridCol>
              </a:tblGrid>
              <a:tr h="3267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326727"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의료</a:t>
                      </a:r>
                      <a:b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보건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작업치료사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166139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약사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요양보호사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56139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수의사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재활운동전문가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776156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한의사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언어치료사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53951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보디빌더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간호사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의료코디네이터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71775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군의관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의료장비기사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450525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보건교사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작업치료사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392748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스포츠기자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물리치료사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역학조사관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64904"/>
                  </a:ext>
                </a:extLst>
              </a:tr>
            </a:tbl>
          </a:graphicData>
        </a:graphic>
      </p:graphicFrame>
      <p:sp>
        <p:nvSpPr>
          <p:cNvPr id="8" name="자유형: 도형 7">
            <a:extLst>
              <a:ext uri="{FF2B5EF4-FFF2-40B4-BE49-F238E27FC236}">
                <a16:creationId xmlns:a16="http://schemas.microsoft.com/office/drawing/2014/main" id="{78D9E9A4-F671-0223-DEC5-ED72DA267DAD}"/>
              </a:ext>
            </a:extLst>
          </p:cNvPr>
          <p:cNvSpPr/>
          <p:nvPr/>
        </p:nvSpPr>
        <p:spPr>
          <a:xfrm flipV="1">
            <a:off x="0" y="1142798"/>
            <a:ext cx="4495800" cy="209752"/>
          </a:xfrm>
          <a:custGeom>
            <a:avLst/>
            <a:gdLst>
              <a:gd name="connsiteX0" fmla="*/ 0 w 4495800"/>
              <a:gd name="connsiteY0" fmla="*/ 209752 h 209752"/>
              <a:gd name="connsiteX1" fmla="*/ 4242255 w 4495800"/>
              <a:gd name="connsiteY1" fmla="*/ 209752 h 209752"/>
              <a:gd name="connsiteX2" fmla="*/ 4495800 w 4495800"/>
              <a:gd name="connsiteY2" fmla="*/ 0 h 209752"/>
              <a:gd name="connsiteX3" fmla="*/ 0 w 44958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209752">
                <a:moveTo>
                  <a:pt x="0" y="209752"/>
                </a:moveTo>
                <a:lnTo>
                  <a:pt x="4242255" y="209752"/>
                </a:lnTo>
                <a:lnTo>
                  <a:pt x="44958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F1B865-7E22-0C1F-9EF0-44A141EB95B5}"/>
              </a:ext>
            </a:extLst>
          </p:cNvPr>
          <p:cNvSpPr txBox="1"/>
          <p:nvPr/>
        </p:nvSpPr>
        <p:spPr>
          <a:xfrm>
            <a:off x="276306" y="895350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직업을 찾아요</a:t>
            </a:r>
          </a:p>
        </p:txBody>
      </p:sp>
    </p:spTree>
    <p:extLst>
      <p:ext uri="{BB962C8B-B14F-4D97-AF65-F5344CB8AC3E}">
        <p14:creationId xmlns:p14="http://schemas.microsoft.com/office/powerpoint/2010/main" val="754295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04">
            <a:extLst>
              <a:ext uri="{FF2B5EF4-FFF2-40B4-BE49-F238E27FC236}">
                <a16:creationId xmlns:a16="http://schemas.microsoft.com/office/drawing/2014/main" id="{8786A784-752B-E251-9D61-259ABF866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방송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-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미디어</a:t>
            </a:r>
          </a:p>
        </p:txBody>
      </p:sp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4A339A9D-0B21-FCC6-0C81-59A12A5A3B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422301"/>
              </p:ext>
            </p:extLst>
          </p:nvPr>
        </p:nvGraphicFramePr>
        <p:xfrm>
          <a:off x="457201" y="1962150"/>
          <a:ext cx="4114801" cy="302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99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1434915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  <a:gridCol w="1613087">
                  <a:extLst>
                    <a:ext uri="{9D8B030D-6E8A-4147-A177-3AD203B41FA5}">
                      <a16:colId xmlns:a16="http://schemas.microsoft.com/office/drawing/2014/main" val="3826555770"/>
                    </a:ext>
                  </a:extLst>
                </a:gridCol>
              </a:tblGrid>
              <a:tr h="3267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326727"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방송</a:t>
                      </a:r>
                      <a:b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미디어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유튜버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창작자에이전트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endParaRPr lang="en-US" altLang="ko-KR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(MCN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매니저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166139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BJ/</a:t>
                      </a:r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스트리머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쇼핑호스트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56139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영상 편집자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캐스팅디렉터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776156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PD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성우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53951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보디빌더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방송 작가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녹음기사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71775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카메라 감독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연예기획자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450525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음향 감독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광고기획자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392748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스포츠기자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영화 감독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조명 감독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64904"/>
                  </a:ext>
                </a:extLst>
              </a:tr>
            </a:tbl>
          </a:graphicData>
        </a:graphic>
      </p:graphicFrame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CBD64AAB-DA0F-CC07-2E17-8D1508546F60}"/>
              </a:ext>
            </a:extLst>
          </p:cNvPr>
          <p:cNvSpPr/>
          <p:nvPr/>
        </p:nvSpPr>
        <p:spPr>
          <a:xfrm flipV="1">
            <a:off x="0" y="1142798"/>
            <a:ext cx="4495800" cy="209752"/>
          </a:xfrm>
          <a:custGeom>
            <a:avLst/>
            <a:gdLst>
              <a:gd name="connsiteX0" fmla="*/ 0 w 4495800"/>
              <a:gd name="connsiteY0" fmla="*/ 209752 h 209752"/>
              <a:gd name="connsiteX1" fmla="*/ 4242255 w 4495800"/>
              <a:gd name="connsiteY1" fmla="*/ 209752 h 209752"/>
              <a:gd name="connsiteX2" fmla="*/ 4495800 w 4495800"/>
              <a:gd name="connsiteY2" fmla="*/ 0 h 209752"/>
              <a:gd name="connsiteX3" fmla="*/ 0 w 44958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209752">
                <a:moveTo>
                  <a:pt x="0" y="209752"/>
                </a:moveTo>
                <a:lnTo>
                  <a:pt x="4242255" y="209752"/>
                </a:lnTo>
                <a:lnTo>
                  <a:pt x="44958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199306-1671-A31E-2478-A1C1285280FC}"/>
              </a:ext>
            </a:extLst>
          </p:cNvPr>
          <p:cNvSpPr txBox="1"/>
          <p:nvPr/>
        </p:nvSpPr>
        <p:spPr>
          <a:xfrm>
            <a:off x="276306" y="895350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직업을 찾아요</a:t>
            </a:r>
          </a:p>
        </p:txBody>
      </p:sp>
      <p:sp>
        <p:nvSpPr>
          <p:cNvPr id="20" name="Rectangle 304">
            <a:extLst>
              <a:ext uri="{FF2B5EF4-FFF2-40B4-BE49-F238E27FC236}">
                <a16:creationId xmlns:a16="http://schemas.microsoft.com/office/drawing/2014/main" id="{932E753C-B014-245D-5D31-1D6683A90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313" y="1438924"/>
            <a:ext cx="4114801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IT</a:t>
            </a:r>
          </a:p>
        </p:txBody>
      </p:sp>
      <p:graphicFrame>
        <p:nvGraphicFramePr>
          <p:cNvPr id="22" name="표 4">
            <a:extLst>
              <a:ext uri="{FF2B5EF4-FFF2-40B4-BE49-F238E27FC236}">
                <a16:creationId xmlns:a16="http://schemas.microsoft.com/office/drawing/2014/main" id="{A8E772F3-5572-3B42-E6C2-17442EEAB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653148"/>
              </p:ext>
            </p:extLst>
          </p:nvPr>
        </p:nvGraphicFramePr>
        <p:xfrm>
          <a:off x="4738109" y="1962150"/>
          <a:ext cx="4114801" cy="302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99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1434915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  <a:gridCol w="1613087">
                  <a:extLst>
                    <a:ext uri="{9D8B030D-6E8A-4147-A177-3AD203B41FA5}">
                      <a16:colId xmlns:a16="http://schemas.microsoft.com/office/drawing/2014/main" val="3826555770"/>
                    </a:ext>
                  </a:extLst>
                </a:gridCol>
              </a:tblGrid>
              <a:tr h="3267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326727"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IT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게임 개발자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게임 시나리오 작가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166139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인공지능 개발자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빅데이터 분석가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56139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컴퓨터 보안 전문가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모의 해킹 전문가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776156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IoT</a:t>
                      </a:r>
                      <a:r>
                        <a:rPr lang="en-US" altLang="ko-KR" sz="1100" spc="-100" baseline="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100" spc="-100" baseline="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사물인터넷</a:t>
                      </a:r>
                      <a:r>
                        <a:rPr lang="en-US" altLang="ko-KR" sz="1100" spc="-100" baseline="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r>
                        <a:rPr lang="ko-KR" altLang="en-US" sz="1100" spc="-100" baseline="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개발자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IT 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컨설턴트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53951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보디빌더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증강현실 전문가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컴퓨터 엔지니어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717754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IT 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빅데이터 컨설턴트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450525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가상현실 전문가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스마트폰 애플리케이션 개발자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392748"/>
                  </a:ext>
                </a:extLst>
              </a:tr>
              <a:tr h="32672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스포츠기자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-100" baseline="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컴퓨터 그래픽 디자이너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네트워크 관리사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64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8959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B9DC9388-2EDE-FAAB-FDC1-81C4C3C9F78D}"/>
              </a:ext>
            </a:extLst>
          </p:cNvPr>
          <p:cNvSpPr/>
          <p:nvPr/>
        </p:nvSpPr>
        <p:spPr>
          <a:xfrm flipV="1">
            <a:off x="0" y="1190267"/>
            <a:ext cx="4662660" cy="209752"/>
          </a:xfrm>
          <a:custGeom>
            <a:avLst/>
            <a:gdLst>
              <a:gd name="connsiteX0" fmla="*/ 0 w 4662660"/>
              <a:gd name="connsiteY0" fmla="*/ 209752 h 209752"/>
              <a:gd name="connsiteX1" fmla="*/ 4409115 w 4662660"/>
              <a:gd name="connsiteY1" fmla="*/ 209752 h 209752"/>
              <a:gd name="connsiteX2" fmla="*/ 4662660 w 4662660"/>
              <a:gd name="connsiteY2" fmla="*/ 0 h 209752"/>
              <a:gd name="connsiteX3" fmla="*/ 0 w 46626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2660" h="209752">
                <a:moveTo>
                  <a:pt x="0" y="209752"/>
                </a:moveTo>
                <a:lnTo>
                  <a:pt x="4409115" y="209752"/>
                </a:lnTo>
                <a:lnTo>
                  <a:pt x="46626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이색 직업을 알아봐요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776F9C38-8CFE-D9F4-B706-22A519090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1129" y="1885950"/>
            <a:ext cx="3339682" cy="2878131"/>
          </a:xfrm>
          <a:prstGeom prst="roundRect">
            <a:avLst>
              <a:gd name="adj" fmla="val 6634"/>
            </a:avLst>
          </a:prstGeom>
        </p:spPr>
      </p:pic>
      <p:sp>
        <p:nvSpPr>
          <p:cNvPr id="13" name="모서리가 둥근 직사각형 38">
            <a:extLst>
              <a:ext uri="{FF2B5EF4-FFF2-40B4-BE49-F238E27FC236}">
                <a16:creationId xmlns:a16="http://schemas.microsoft.com/office/drawing/2014/main" id="{2BF74CC7-54A3-5732-2906-65D1D3A0545C}"/>
              </a:ext>
            </a:extLst>
          </p:cNvPr>
          <p:cNvSpPr/>
          <p:nvPr/>
        </p:nvSpPr>
        <p:spPr>
          <a:xfrm>
            <a:off x="5334000" y="1885950"/>
            <a:ext cx="3352800" cy="28956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89786364-E182-13E6-DB5F-9F7B5D5DFDD7}"/>
              </a:ext>
            </a:extLst>
          </p:cNvPr>
          <p:cNvSpPr/>
          <p:nvPr/>
        </p:nvSpPr>
        <p:spPr>
          <a:xfrm>
            <a:off x="7162800" y="2266950"/>
            <a:ext cx="1362359" cy="131531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09A17D29-9505-1139-9950-517C2F70C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944656"/>
            <a:ext cx="4210395" cy="125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이색직업을 알아봐요’ 게임을 통해 </a:t>
            </a:r>
            <a:b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오늘날 새롭게 생긴 이색직업의 종류와 특징을 알아봅시다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80929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F59CBE09-25A2-0F2D-BDB9-F7ECADF855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171457"/>
              </p:ext>
            </p:extLst>
          </p:nvPr>
        </p:nvGraphicFramePr>
        <p:xfrm>
          <a:off x="609600" y="2015160"/>
          <a:ext cx="8229600" cy="2842590"/>
        </p:xfrm>
        <a:graphic>
          <a:graphicData uri="http://schemas.openxmlformats.org/drawingml/2006/table">
            <a:tbl>
              <a:tblPr/>
              <a:tblGrid>
                <a:gridCol w="1505707">
                  <a:extLst>
                    <a:ext uri="{9D8B030D-6E8A-4147-A177-3AD203B41FA5}">
                      <a16:colId xmlns:a16="http://schemas.microsoft.com/office/drawing/2014/main" val="3731429977"/>
                    </a:ext>
                  </a:extLst>
                </a:gridCol>
                <a:gridCol w="6723893">
                  <a:extLst>
                    <a:ext uri="{9D8B030D-6E8A-4147-A177-3AD203B41FA5}">
                      <a16:colId xmlns:a16="http://schemas.microsoft.com/office/drawing/2014/main" val="2431534934"/>
                    </a:ext>
                  </a:extLst>
                </a:gridCol>
              </a:tblGrid>
              <a:tr h="47376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특징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198243"/>
                  </a:ext>
                </a:extLst>
              </a:tr>
              <a:tr h="47376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12200552"/>
                  </a:ext>
                </a:extLst>
              </a:tr>
              <a:tr h="47376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63697199"/>
                  </a:ext>
                </a:extLst>
              </a:tr>
              <a:tr h="47376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6645066"/>
                  </a:ext>
                </a:extLst>
              </a:tr>
              <a:tr h="47376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00501572"/>
                  </a:ext>
                </a:extLst>
              </a:tr>
              <a:tr h="47376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71208609"/>
                  </a:ext>
                </a:extLst>
              </a:tr>
            </a:tbl>
          </a:graphicData>
        </a:graphic>
      </p:graphicFrame>
      <p:sp>
        <p:nvSpPr>
          <p:cNvPr id="15" name="Rectangle 304">
            <a:extLst>
              <a:ext uri="{FF2B5EF4-FFF2-40B4-BE49-F238E27FC236}">
                <a16:creationId xmlns:a16="http://schemas.microsoft.com/office/drawing/2014/main" id="{AC977B44-CCE4-9A3B-D0DF-A1F7956DE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이색직업과 하는 일 정리하기</a:t>
            </a:r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BBB21008-E6C0-02CD-9C8B-D3CD369473A5}"/>
              </a:ext>
            </a:extLst>
          </p:cNvPr>
          <p:cNvSpPr/>
          <p:nvPr/>
        </p:nvSpPr>
        <p:spPr>
          <a:xfrm flipV="1">
            <a:off x="0" y="1190267"/>
            <a:ext cx="4662660" cy="209752"/>
          </a:xfrm>
          <a:custGeom>
            <a:avLst/>
            <a:gdLst>
              <a:gd name="connsiteX0" fmla="*/ 0 w 4662660"/>
              <a:gd name="connsiteY0" fmla="*/ 209752 h 209752"/>
              <a:gd name="connsiteX1" fmla="*/ 4409115 w 4662660"/>
              <a:gd name="connsiteY1" fmla="*/ 209752 h 209752"/>
              <a:gd name="connsiteX2" fmla="*/ 4662660 w 4662660"/>
              <a:gd name="connsiteY2" fmla="*/ 0 h 209752"/>
              <a:gd name="connsiteX3" fmla="*/ 0 w 46626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2660" h="209752">
                <a:moveTo>
                  <a:pt x="0" y="209752"/>
                </a:moveTo>
                <a:lnTo>
                  <a:pt x="4409115" y="209752"/>
                </a:lnTo>
                <a:lnTo>
                  <a:pt x="46626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2E8668-9A82-6CDE-1B94-04EFBBDD071C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이색 직업을 알아봐요</a:t>
            </a:r>
          </a:p>
        </p:txBody>
      </p:sp>
    </p:spTree>
    <p:extLst>
      <p:ext uri="{BB962C8B-B14F-4D97-AF65-F5344CB8AC3E}">
        <p14:creationId xmlns:p14="http://schemas.microsoft.com/office/powerpoint/2010/main" val="1364221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821E34EE-221E-D09B-B585-6E904965B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254030"/>
              </p:ext>
            </p:extLst>
          </p:nvPr>
        </p:nvGraphicFramePr>
        <p:xfrm>
          <a:off x="457201" y="1581150"/>
          <a:ext cx="4114799" cy="3233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940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2781859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</a:tblGrid>
              <a:tr h="21297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226467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경영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기획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금융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기금모금가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166139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퍼스널쇼퍼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561394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기상컨설턴트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776156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온라인평판관리사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539514"/>
                  </a:ext>
                </a:extLst>
              </a:tr>
              <a:tr h="226467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공공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안전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국제범죄전문가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717754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피해자심리전문요원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450525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교통심리전문가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392748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스포츠기자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국가사이버안전요원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64904"/>
                  </a:ext>
                </a:extLst>
              </a:tr>
              <a:tr h="226467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보건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의료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의료일러스트레이터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4064994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7371" marR="87371" marT="43685" marB="436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독서치료사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2329337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7371" marR="87371" marT="43685" marB="436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수종재활운동사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92173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7371" marR="87371" marT="43685" marB="436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노인전문간호사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2027278"/>
                  </a:ext>
                </a:extLst>
              </a:tr>
            </a:tbl>
          </a:graphicData>
        </a:graphic>
      </p:graphicFrame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150111C4-2B8A-A53E-27DD-63801C89CE2D}"/>
              </a:ext>
            </a:extLst>
          </p:cNvPr>
          <p:cNvSpPr/>
          <p:nvPr/>
        </p:nvSpPr>
        <p:spPr>
          <a:xfrm flipV="1">
            <a:off x="0" y="1190267"/>
            <a:ext cx="4662660" cy="209752"/>
          </a:xfrm>
          <a:custGeom>
            <a:avLst/>
            <a:gdLst>
              <a:gd name="connsiteX0" fmla="*/ 0 w 4662660"/>
              <a:gd name="connsiteY0" fmla="*/ 209752 h 209752"/>
              <a:gd name="connsiteX1" fmla="*/ 4409115 w 4662660"/>
              <a:gd name="connsiteY1" fmla="*/ 209752 h 209752"/>
              <a:gd name="connsiteX2" fmla="*/ 4662660 w 4662660"/>
              <a:gd name="connsiteY2" fmla="*/ 0 h 209752"/>
              <a:gd name="connsiteX3" fmla="*/ 0 w 46626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2660" h="209752">
                <a:moveTo>
                  <a:pt x="0" y="209752"/>
                </a:moveTo>
                <a:lnTo>
                  <a:pt x="4409115" y="209752"/>
                </a:lnTo>
                <a:lnTo>
                  <a:pt x="46626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06A3B3-2A21-F3B9-52ED-43B08A2DDF22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이색 직업을 알아봐요</a:t>
            </a:r>
          </a:p>
        </p:txBody>
      </p:sp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090E3C4F-3CF0-B2C6-50EA-C693CC18E7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150151"/>
              </p:ext>
            </p:extLst>
          </p:nvPr>
        </p:nvGraphicFramePr>
        <p:xfrm>
          <a:off x="4800600" y="1581150"/>
          <a:ext cx="4114799" cy="1992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940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2781859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</a:tblGrid>
              <a:tr h="21297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226467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보건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의료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의료일러스트레이터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1785255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독서치료사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797005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수중재활운동사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5220068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노인전문간호사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8745979"/>
                  </a:ext>
                </a:extLst>
              </a:tr>
              <a:tr h="226467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사회복지</a:t>
                      </a:r>
                      <a:r>
                        <a:rPr lang="en-US" altLang="ko-KR" sz="110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10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교육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다문화코디네이터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1976186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베이비플래너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265538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도시농업관리사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5408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863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821E34EE-221E-D09B-B585-6E904965B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762401"/>
              </p:ext>
            </p:extLst>
          </p:nvPr>
        </p:nvGraphicFramePr>
        <p:xfrm>
          <a:off x="457201" y="1581150"/>
          <a:ext cx="4114799" cy="2240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940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2781859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</a:tblGrid>
              <a:tr h="21297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226467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과학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공학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/IT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지능로봇연구개발자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166139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우주전파예보관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6811416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유전자감식연구원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9922778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빅데이터분석가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331624"/>
                  </a:ext>
                </a:extLst>
              </a:tr>
              <a:tr h="226467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공공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안전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전통가옥기술자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689585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로봇공연기획자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099359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문화재보존전문가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2020987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스포츠기자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불꽃연출가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443226"/>
                  </a:ext>
                </a:extLst>
              </a:tr>
            </a:tbl>
          </a:graphicData>
        </a:graphic>
      </p:graphicFrame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150111C4-2B8A-A53E-27DD-63801C89CE2D}"/>
              </a:ext>
            </a:extLst>
          </p:cNvPr>
          <p:cNvSpPr/>
          <p:nvPr/>
        </p:nvSpPr>
        <p:spPr>
          <a:xfrm flipV="1">
            <a:off x="0" y="1190267"/>
            <a:ext cx="4662660" cy="209752"/>
          </a:xfrm>
          <a:custGeom>
            <a:avLst/>
            <a:gdLst>
              <a:gd name="connsiteX0" fmla="*/ 0 w 4662660"/>
              <a:gd name="connsiteY0" fmla="*/ 209752 h 209752"/>
              <a:gd name="connsiteX1" fmla="*/ 4409115 w 4662660"/>
              <a:gd name="connsiteY1" fmla="*/ 209752 h 209752"/>
              <a:gd name="connsiteX2" fmla="*/ 4662660 w 4662660"/>
              <a:gd name="connsiteY2" fmla="*/ 0 h 209752"/>
              <a:gd name="connsiteX3" fmla="*/ 0 w 46626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2660" h="209752">
                <a:moveTo>
                  <a:pt x="0" y="209752"/>
                </a:moveTo>
                <a:lnTo>
                  <a:pt x="4409115" y="209752"/>
                </a:lnTo>
                <a:lnTo>
                  <a:pt x="46626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06A3B3-2A21-F3B9-52ED-43B08A2DDF22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이색 직업을 알아봐요</a:t>
            </a:r>
          </a:p>
        </p:txBody>
      </p:sp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090E3C4F-3CF0-B2C6-50EA-C693CC18E7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049060"/>
              </p:ext>
            </p:extLst>
          </p:nvPr>
        </p:nvGraphicFramePr>
        <p:xfrm>
          <a:off x="4800600" y="1581150"/>
          <a:ext cx="4114799" cy="1992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940">
                  <a:extLst>
                    <a:ext uri="{9D8B030D-6E8A-4147-A177-3AD203B41FA5}">
                      <a16:colId xmlns:a16="http://schemas.microsoft.com/office/drawing/2014/main" val="1483283981"/>
                    </a:ext>
                  </a:extLst>
                </a:gridCol>
                <a:gridCol w="2781859">
                  <a:extLst>
                    <a:ext uri="{9D8B030D-6E8A-4147-A177-3AD203B41FA5}">
                      <a16:colId xmlns:a16="http://schemas.microsoft.com/office/drawing/2014/main" val="1026078253"/>
                    </a:ext>
                  </a:extLst>
                </a:gridCol>
              </a:tblGrid>
              <a:tr h="21297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직업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486983"/>
                  </a:ext>
                </a:extLst>
              </a:tr>
              <a:tr h="226467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디자인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방송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헬리캠촬영기사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1785255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운동 · 스포츠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게임방송해설가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403386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운동감독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에코제품디자이너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2274822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운동선수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화면해설작가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9847572"/>
                  </a:ext>
                </a:extLst>
              </a:tr>
              <a:tr h="226467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스포츠</a:t>
                      </a:r>
                      <a:r>
                        <a:rPr lang="en-US" altLang="ko-KR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동물</a:t>
                      </a:r>
                    </a:p>
                  </a:txBody>
                  <a:tcPr marL="87371" marR="87371" marT="43685" marB="4368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스포츠통역사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962250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운동경기심판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반려동물 장의사</a:t>
                      </a: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301958"/>
                  </a:ext>
                </a:extLst>
              </a:tr>
              <a:tr h="226467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체육지도자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동물매개심리사</a:t>
                      </a:r>
                      <a:endParaRPr lang="ko-KR" altLang="en-US" sz="11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0563" marR="80563" marT="40281" marB="40281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525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811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텍스트, 사람, 그룹, 사람들이(가) 표시된 사진&#10;&#10;자동 생성된 설명">
            <a:extLst>
              <a:ext uri="{FF2B5EF4-FFF2-40B4-BE49-F238E27FC236}">
                <a16:creationId xmlns:a16="http://schemas.microsoft.com/office/drawing/2014/main" id="{1ABA9012-908F-2FBD-4D29-F23C17624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22" y="1724526"/>
            <a:ext cx="2819400" cy="1885950"/>
          </a:xfrm>
          <a:prstGeom prst="rect">
            <a:avLst/>
          </a:prstGeom>
        </p:spPr>
      </p:pic>
      <p:sp>
        <p:nvSpPr>
          <p:cNvPr id="17" name="모서리가 둥근 직사각형 38">
            <a:extLst>
              <a:ext uri="{FF2B5EF4-FFF2-40B4-BE49-F238E27FC236}">
                <a16:creationId xmlns:a16="http://schemas.microsoft.com/office/drawing/2014/main" id="{7EE2179C-A581-98C6-BB17-472666EE1989}"/>
              </a:ext>
            </a:extLst>
          </p:cNvPr>
          <p:cNvSpPr/>
          <p:nvPr/>
        </p:nvSpPr>
        <p:spPr>
          <a:xfrm>
            <a:off x="118646" y="1713096"/>
            <a:ext cx="2863869" cy="1913963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F29969B7-861A-D5A2-0159-3D0596BB1C4D}"/>
              </a:ext>
            </a:extLst>
          </p:cNvPr>
          <p:cNvSpPr/>
          <p:nvPr/>
        </p:nvSpPr>
        <p:spPr>
          <a:xfrm flipV="1">
            <a:off x="-14460" y="1142798"/>
            <a:ext cx="633906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533400" y="1142798"/>
            <a:ext cx="633906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784651"/>
            <a:ext cx="673409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ko-KR" sz="36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Q.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여러분들이 알고 있는 직업은 무엇이 있나요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CAEF7E7-BC54-A165-77BD-7A3C1DD56E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87016" y="1728968"/>
            <a:ext cx="2819400" cy="1877066"/>
          </a:xfrm>
          <a:prstGeom prst="rect">
            <a:avLst/>
          </a:prstGeom>
        </p:spPr>
      </p:pic>
      <p:sp>
        <p:nvSpPr>
          <p:cNvPr id="13" name="모서리가 둥근 직사각형 38">
            <a:extLst>
              <a:ext uri="{FF2B5EF4-FFF2-40B4-BE49-F238E27FC236}">
                <a16:creationId xmlns:a16="http://schemas.microsoft.com/office/drawing/2014/main" id="{AAD99A2E-B259-527C-F5B9-E115EE7E9E80}"/>
              </a:ext>
            </a:extLst>
          </p:cNvPr>
          <p:cNvSpPr/>
          <p:nvPr/>
        </p:nvSpPr>
        <p:spPr>
          <a:xfrm>
            <a:off x="3139440" y="1713096"/>
            <a:ext cx="2863869" cy="1913963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D637C63-F8A9-F332-5F59-DC1BBCB9F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5954" y="1738889"/>
            <a:ext cx="2819400" cy="1857223"/>
          </a:xfrm>
          <a:prstGeom prst="rect">
            <a:avLst/>
          </a:prstGeom>
        </p:spPr>
      </p:pic>
      <p:sp>
        <p:nvSpPr>
          <p:cNvPr id="15" name="모서리가 둥근 직사각형 38">
            <a:extLst>
              <a:ext uri="{FF2B5EF4-FFF2-40B4-BE49-F238E27FC236}">
                <a16:creationId xmlns:a16="http://schemas.microsoft.com/office/drawing/2014/main" id="{7DFA271B-603A-32C8-8FEA-89052C089147}"/>
              </a:ext>
            </a:extLst>
          </p:cNvPr>
          <p:cNvSpPr/>
          <p:nvPr/>
        </p:nvSpPr>
        <p:spPr>
          <a:xfrm>
            <a:off x="6158378" y="1713096"/>
            <a:ext cx="2863869" cy="1913963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모서리가 둥근 직사각형 4">
            <a:extLst>
              <a:ext uri="{FF2B5EF4-FFF2-40B4-BE49-F238E27FC236}">
                <a16:creationId xmlns:a16="http://schemas.microsoft.com/office/drawing/2014/main" id="{28D6325A-12ED-D68C-4C2B-DA41C1362A40}"/>
              </a:ext>
            </a:extLst>
          </p:cNvPr>
          <p:cNvSpPr/>
          <p:nvPr/>
        </p:nvSpPr>
        <p:spPr>
          <a:xfrm>
            <a:off x="893718" y="3853177"/>
            <a:ext cx="1364407" cy="376866"/>
          </a:xfrm>
          <a:prstGeom prst="roundRect">
            <a:avLst/>
          </a:prstGeom>
          <a:solidFill>
            <a:srgbClr val="440BD4"/>
          </a:solidFill>
          <a:ln>
            <a:solidFill>
              <a:srgbClr val="440B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dirty="0"/>
              <a:t>선생님</a:t>
            </a:r>
          </a:p>
        </p:txBody>
      </p:sp>
      <p:sp>
        <p:nvSpPr>
          <p:cNvPr id="20" name="모서리가 둥근 직사각형 45">
            <a:extLst>
              <a:ext uri="{FF2B5EF4-FFF2-40B4-BE49-F238E27FC236}">
                <a16:creationId xmlns:a16="http://schemas.microsoft.com/office/drawing/2014/main" id="{0C54EE88-98C7-3861-5EA8-69DBC7A33796}"/>
              </a:ext>
            </a:extLst>
          </p:cNvPr>
          <p:cNvSpPr/>
          <p:nvPr/>
        </p:nvSpPr>
        <p:spPr>
          <a:xfrm>
            <a:off x="3914512" y="3853177"/>
            <a:ext cx="1364407" cy="376866"/>
          </a:xfrm>
          <a:prstGeom prst="roundRect">
            <a:avLst/>
          </a:prstGeom>
          <a:solidFill>
            <a:srgbClr val="440BD4"/>
          </a:solidFill>
          <a:ln>
            <a:solidFill>
              <a:srgbClr val="440B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dirty="0"/>
              <a:t>축구선수</a:t>
            </a:r>
          </a:p>
        </p:txBody>
      </p:sp>
      <p:sp>
        <p:nvSpPr>
          <p:cNvPr id="22" name="모서리가 둥근 직사각형 46">
            <a:extLst>
              <a:ext uri="{FF2B5EF4-FFF2-40B4-BE49-F238E27FC236}">
                <a16:creationId xmlns:a16="http://schemas.microsoft.com/office/drawing/2014/main" id="{1C35B0A6-F150-D01E-F31F-250C5E664027}"/>
              </a:ext>
            </a:extLst>
          </p:cNvPr>
          <p:cNvSpPr/>
          <p:nvPr/>
        </p:nvSpPr>
        <p:spPr>
          <a:xfrm>
            <a:off x="7012675" y="3853177"/>
            <a:ext cx="1364407" cy="376866"/>
          </a:xfrm>
          <a:prstGeom prst="roundRect">
            <a:avLst/>
          </a:prstGeom>
          <a:solidFill>
            <a:srgbClr val="440BD4"/>
          </a:solidFill>
          <a:ln>
            <a:solidFill>
              <a:srgbClr val="440B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dirty="0"/>
              <a:t>의사</a:t>
            </a:r>
          </a:p>
        </p:txBody>
      </p:sp>
    </p:spTree>
    <p:extLst>
      <p:ext uri="{BB962C8B-B14F-4D97-AF65-F5344CB8AC3E}">
        <p14:creationId xmlns:p14="http://schemas.microsoft.com/office/powerpoint/2010/main" val="1677779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04">
            <a:extLst>
              <a:ext uri="{FF2B5EF4-FFF2-40B4-BE49-F238E27FC236}">
                <a16:creationId xmlns:a16="http://schemas.microsoft.com/office/drawing/2014/main" id="{EA76C6BF-B863-5CDE-94CE-572BE1332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20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년 후의 미래직업 명함 만들기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1BFF9707-8477-4BE0-AF60-8F0ADA6EE9E8}"/>
              </a:ext>
            </a:extLst>
          </p:cNvPr>
          <p:cNvGrpSpPr/>
          <p:nvPr/>
        </p:nvGrpSpPr>
        <p:grpSpPr>
          <a:xfrm>
            <a:off x="1524000" y="1993852"/>
            <a:ext cx="2571750" cy="3162300"/>
            <a:chOff x="3213074" y="1981200"/>
            <a:chExt cx="2571750" cy="3162300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DCC9F637-335A-D89E-D4C4-94812CDE73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13074" y="1981200"/>
              <a:ext cx="2571750" cy="3162300"/>
            </a:xfrm>
            <a:prstGeom prst="rect">
              <a:avLst/>
            </a:prstGeom>
          </p:spPr>
        </p:pic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563D2084-E62A-83FE-A211-8F2BAFBD11BE}"/>
                </a:ext>
              </a:extLst>
            </p:cNvPr>
            <p:cNvSpPr/>
            <p:nvPr/>
          </p:nvSpPr>
          <p:spPr>
            <a:xfrm>
              <a:off x="3962400" y="2876550"/>
              <a:ext cx="1143000" cy="215905"/>
            </a:xfrm>
            <a:prstGeom prst="rect">
              <a:avLst/>
            </a:prstGeom>
            <a:solidFill>
              <a:srgbClr val="313B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900" dirty="0" err="1">
                  <a:ea typeface="나눔고딕" panose="020D0604000000000000" pitchFamily="50" charset="-127"/>
                </a:rPr>
                <a:t>헬리캠</a:t>
              </a:r>
              <a:r>
                <a:rPr lang="ko-KR" altLang="en-US" sz="900" dirty="0">
                  <a:ea typeface="나눔고딕" panose="020D0604000000000000" pitchFamily="50" charset="-127"/>
                </a:rPr>
                <a:t> 촬영컴퍼니</a:t>
              </a:r>
            </a:p>
          </p:txBody>
        </p:sp>
      </p:grp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EA0ACB8E-7019-2543-7A67-69606DEE3C43}"/>
              </a:ext>
            </a:extLst>
          </p:cNvPr>
          <p:cNvSpPr/>
          <p:nvPr/>
        </p:nvSpPr>
        <p:spPr>
          <a:xfrm flipV="1">
            <a:off x="0" y="1190267"/>
            <a:ext cx="4662660" cy="209752"/>
          </a:xfrm>
          <a:custGeom>
            <a:avLst/>
            <a:gdLst>
              <a:gd name="connsiteX0" fmla="*/ 0 w 4662660"/>
              <a:gd name="connsiteY0" fmla="*/ 209752 h 209752"/>
              <a:gd name="connsiteX1" fmla="*/ 4409115 w 4662660"/>
              <a:gd name="connsiteY1" fmla="*/ 209752 h 209752"/>
              <a:gd name="connsiteX2" fmla="*/ 4662660 w 4662660"/>
              <a:gd name="connsiteY2" fmla="*/ 0 h 209752"/>
              <a:gd name="connsiteX3" fmla="*/ 0 w 46626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2660" h="209752">
                <a:moveTo>
                  <a:pt x="0" y="209752"/>
                </a:moveTo>
                <a:lnTo>
                  <a:pt x="4409115" y="209752"/>
                </a:lnTo>
                <a:lnTo>
                  <a:pt x="46626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FC3548-F9E1-F2C1-46D1-14CF4F6FB039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이색 직업을 알아봐요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C5B8B1DC-736B-1F67-FE9D-121C6EB28959}"/>
              </a:ext>
            </a:extLst>
          </p:cNvPr>
          <p:cNvGrpSpPr/>
          <p:nvPr/>
        </p:nvGrpSpPr>
        <p:grpSpPr>
          <a:xfrm>
            <a:off x="4505325" y="1993852"/>
            <a:ext cx="2571750" cy="3162300"/>
            <a:chOff x="3213074" y="1981200"/>
            <a:chExt cx="2571750" cy="3162300"/>
          </a:xfrm>
        </p:grpSpPr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B362CE93-7C86-29EE-6CFE-3B46B9D4F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13074" y="1981200"/>
              <a:ext cx="2571750" cy="3162300"/>
            </a:xfrm>
            <a:prstGeom prst="rect">
              <a:avLst/>
            </a:prstGeom>
          </p:spPr>
        </p:pic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A9210D79-1272-65AE-1D57-CDCCED10C0F7}"/>
                </a:ext>
              </a:extLst>
            </p:cNvPr>
            <p:cNvSpPr/>
            <p:nvPr/>
          </p:nvSpPr>
          <p:spPr>
            <a:xfrm>
              <a:off x="3962400" y="2876550"/>
              <a:ext cx="1143000" cy="215905"/>
            </a:xfrm>
            <a:prstGeom prst="rect">
              <a:avLst/>
            </a:prstGeom>
            <a:solidFill>
              <a:srgbClr val="313B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900" dirty="0" err="1">
                  <a:ea typeface="나눔고딕" panose="020D0604000000000000" pitchFamily="50" charset="-127"/>
                </a:rPr>
                <a:t>헬리캠</a:t>
              </a:r>
              <a:r>
                <a:rPr lang="ko-KR" altLang="en-US" sz="900" dirty="0">
                  <a:ea typeface="나눔고딕" panose="020D0604000000000000" pitchFamily="50" charset="-127"/>
                </a:rPr>
                <a:t> 촬영컴퍼니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24852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E53FC225-366C-B9F3-33FE-EEE58C069CB2}"/>
              </a:ext>
            </a:extLst>
          </p:cNvPr>
          <p:cNvSpPr/>
          <p:nvPr/>
        </p:nvSpPr>
        <p:spPr>
          <a:xfrm flipV="1">
            <a:off x="0" y="1190267"/>
            <a:ext cx="3962400" cy="209752"/>
          </a:xfrm>
          <a:custGeom>
            <a:avLst/>
            <a:gdLst>
              <a:gd name="connsiteX0" fmla="*/ 0 w 3291060"/>
              <a:gd name="connsiteY0" fmla="*/ 209752 h 209752"/>
              <a:gd name="connsiteX1" fmla="*/ 3037515 w 3291060"/>
              <a:gd name="connsiteY1" fmla="*/ 209752 h 209752"/>
              <a:gd name="connsiteX2" fmla="*/ 3291060 w 3291060"/>
              <a:gd name="connsiteY2" fmla="*/ 0 h 209752"/>
              <a:gd name="connsiteX3" fmla="*/ 0 w 3291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1060" h="209752">
                <a:moveTo>
                  <a:pt x="0" y="209752"/>
                </a:moveTo>
                <a:lnTo>
                  <a:pt x="3037515" y="209752"/>
                </a:lnTo>
                <a:lnTo>
                  <a:pt x="3291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학습내용 정리하기</a:t>
            </a:r>
          </a:p>
        </p:txBody>
      </p:sp>
      <p:sp>
        <p:nvSpPr>
          <p:cNvPr id="22" name="Rectangle 304">
            <a:extLst>
              <a:ext uri="{FF2B5EF4-FFF2-40B4-BE49-F238E27FC236}">
                <a16:creationId xmlns:a16="http://schemas.microsoft.com/office/drawing/2014/main" id="{B36C3F6A-6840-3918-81A0-6935F5CB9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1892894"/>
            <a:ext cx="7917607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원하는 결과를 얻기 위하여 하는 모든 활동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취미생활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봉사활동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여가생활 모두 일에 포함됩니다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23" name="Rectangle 304">
            <a:extLst>
              <a:ext uri="{FF2B5EF4-FFF2-40B4-BE49-F238E27FC236}">
                <a16:creationId xmlns:a16="http://schemas.microsoft.com/office/drawing/2014/main" id="{22CCE4D2-0D46-8C4F-F991-9C26592AC5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</a:t>
            </a:r>
          </a:p>
        </p:txBody>
      </p:sp>
      <p:sp>
        <p:nvSpPr>
          <p:cNvPr id="24" name="Rectangle 304">
            <a:extLst>
              <a:ext uri="{FF2B5EF4-FFF2-40B4-BE49-F238E27FC236}">
                <a16:creationId xmlns:a16="http://schemas.microsoft.com/office/drawing/2014/main" id="{1CE5181B-6A07-D437-E629-3567F74BE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3124769"/>
            <a:ext cx="7917607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일정 기간 동안 지속적으로 하는 활동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일에 대한 경제적인 대가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보수를 받아 생계를 유지함</a:t>
            </a:r>
          </a:p>
        </p:txBody>
      </p:sp>
      <p:sp>
        <p:nvSpPr>
          <p:cNvPr id="25" name="Rectangle 304">
            <a:extLst>
              <a:ext uri="{FF2B5EF4-FFF2-40B4-BE49-F238E27FC236}">
                <a16:creationId xmlns:a16="http://schemas.microsoft.com/office/drawing/2014/main" id="{5B4740F0-9EDA-313A-1EAB-51E0A778C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2670799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직업</a:t>
            </a:r>
          </a:p>
        </p:txBody>
      </p:sp>
    </p:spTree>
    <p:extLst>
      <p:ext uri="{BB962C8B-B14F-4D97-AF65-F5344CB8AC3E}">
        <p14:creationId xmlns:p14="http://schemas.microsoft.com/office/powerpoint/2010/main" val="305727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8AA37BDA-3EFC-C8D3-995E-1015582D95F7}"/>
              </a:ext>
            </a:extLst>
          </p:cNvPr>
          <p:cNvSpPr/>
          <p:nvPr/>
        </p:nvSpPr>
        <p:spPr>
          <a:xfrm flipV="1">
            <a:off x="0" y="1190267"/>
            <a:ext cx="3291060" cy="209752"/>
          </a:xfrm>
          <a:custGeom>
            <a:avLst/>
            <a:gdLst>
              <a:gd name="connsiteX0" fmla="*/ 0 w 3291060"/>
              <a:gd name="connsiteY0" fmla="*/ 209752 h 209752"/>
              <a:gd name="connsiteX1" fmla="*/ 3037515 w 3291060"/>
              <a:gd name="connsiteY1" fmla="*/ 209752 h 209752"/>
              <a:gd name="connsiteX2" fmla="*/ 3291060 w 3291060"/>
              <a:gd name="connsiteY2" fmla="*/ 0 h 209752"/>
              <a:gd name="connsiteX3" fmla="*/ 0 w 3291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1060" h="209752">
                <a:moveTo>
                  <a:pt x="0" y="209752"/>
                </a:moveTo>
                <a:lnTo>
                  <a:pt x="3037515" y="209752"/>
                </a:lnTo>
                <a:lnTo>
                  <a:pt x="3291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마무리하기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CBAD9B6-2536-7F89-656A-CA5FBEFC3DE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4920" y="2461260"/>
            <a:ext cx="5094161" cy="2731485"/>
          </a:xfrm>
          <a:prstGeom prst="rect">
            <a:avLst/>
          </a:prstGeom>
        </p:spPr>
      </p:pic>
      <p:sp>
        <p:nvSpPr>
          <p:cNvPr id="20" name="Rectangle 304">
            <a:extLst>
              <a:ext uri="{FF2B5EF4-FFF2-40B4-BE49-F238E27FC236}">
                <a16:creationId xmlns:a16="http://schemas.microsoft.com/office/drawing/2014/main" id="{94986A45-4A22-619B-027C-C2D5CAFE4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오늘 새롭게 알게 된 다양한 직업과 이색직업을 이야기 해봅시다</a:t>
            </a:r>
            <a:r>
              <a:rPr kumimoji="0" lang="en-US" altLang="ko-KR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endParaRPr kumimoji="0" lang="en-US" altLang="ko-KR" sz="2000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7918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A7CF1C8C-6BA9-0B7C-7D1B-1F176354D5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5305"/>
            <a:ext cx="9144000" cy="2932055"/>
          </a:xfrm>
          <a:prstGeom prst="rect">
            <a:avLst/>
          </a:prstGeom>
        </p:spPr>
      </p:pic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851E26C4-7356-7CB9-F544-C46045374220}"/>
              </a:ext>
            </a:extLst>
          </p:cNvPr>
          <p:cNvSpPr/>
          <p:nvPr/>
        </p:nvSpPr>
        <p:spPr>
          <a:xfrm flipV="1">
            <a:off x="0" y="1190267"/>
            <a:ext cx="3291060" cy="209752"/>
          </a:xfrm>
          <a:custGeom>
            <a:avLst/>
            <a:gdLst>
              <a:gd name="connsiteX0" fmla="*/ 0 w 3291060"/>
              <a:gd name="connsiteY0" fmla="*/ 209752 h 209752"/>
              <a:gd name="connsiteX1" fmla="*/ 3037515 w 3291060"/>
              <a:gd name="connsiteY1" fmla="*/ 209752 h 209752"/>
              <a:gd name="connsiteX2" fmla="*/ 3291060 w 3291060"/>
              <a:gd name="connsiteY2" fmla="*/ 0 h 209752"/>
              <a:gd name="connsiteX3" fmla="*/ 0 w 3291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1060" h="209752">
                <a:moveTo>
                  <a:pt x="0" y="209752"/>
                </a:moveTo>
                <a:lnTo>
                  <a:pt x="3037515" y="209752"/>
                </a:lnTo>
                <a:lnTo>
                  <a:pt x="3291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228A0D-C438-6E65-1946-D40E26B67300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마무리하기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FEB7076A-AFFB-7798-6622-0C53656A8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미래의 자신의 진로에 대해 항상 생각하며 노력</a:t>
            </a:r>
            <a:r>
              <a:rPr kumimoji="0" lang="en-US" altLang="ko-KR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63683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220E6CEF-5B36-A75D-78B7-C9FE5BB06D4C}"/>
              </a:ext>
            </a:extLst>
          </p:cNvPr>
          <p:cNvSpPr/>
          <p:nvPr/>
        </p:nvSpPr>
        <p:spPr>
          <a:xfrm flipV="1">
            <a:off x="0" y="1142798"/>
            <a:ext cx="4129260" cy="209752"/>
          </a:xfrm>
          <a:custGeom>
            <a:avLst/>
            <a:gdLst>
              <a:gd name="connsiteX0" fmla="*/ 0 w 4129260"/>
              <a:gd name="connsiteY0" fmla="*/ 209752 h 209752"/>
              <a:gd name="connsiteX1" fmla="*/ 3875715 w 4129260"/>
              <a:gd name="connsiteY1" fmla="*/ 209752 h 209752"/>
              <a:gd name="connsiteX2" fmla="*/ 4129260 w 4129260"/>
              <a:gd name="connsiteY2" fmla="*/ 0 h 209752"/>
              <a:gd name="connsiteX3" fmla="*/ 0 w 41292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9260" h="209752">
                <a:moveTo>
                  <a:pt x="0" y="209752"/>
                </a:moveTo>
                <a:lnTo>
                  <a:pt x="3875715" y="209752"/>
                </a:lnTo>
                <a:lnTo>
                  <a:pt x="41292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969317"/>
            <a:ext cx="3381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알고 있는 직업 적어보기</a:t>
            </a: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B85C6D57-A9BE-6F4A-BE31-5F2517A2A5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519418"/>
              </p:ext>
            </p:extLst>
          </p:nvPr>
        </p:nvGraphicFramePr>
        <p:xfrm>
          <a:off x="381000" y="1979267"/>
          <a:ext cx="8458199" cy="2954680"/>
        </p:xfrm>
        <a:graphic>
          <a:graphicData uri="http://schemas.openxmlformats.org/drawingml/2006/table">
            <a:tbl>
              <a:tblPr/>
              <a:tblGrid>
                <a:gridCol w="1547530">
                  <a:extLst>
                    <a:ext uri="{9D8B030D-6E8A-4147-A177-3AD203B41FA5}">
                      <a16:colId xmlns:a16="http://schemas.microsoft.com/office/drawing/2014/main" val="1139169966"/>
                    </a:ext>
                  </a:extLst>
                </a:gridCol>
                <a:gridCol w="1382013">
                  <a:extLst>
                    <a:ext uri="{9D8B030D-6E8A-4147-A177-3AD203B41FA5}">
                      <a16:colId xmlns:a16="http://schemas.microsoft.com/office/drawing/2014/main" val="1512296472"/>
                    </a:ext>
                  </a:extLst>
                </a:gridCol>
                <a:gridCol w="1382013">
                  <a:extLst>
                    <a:ext uri="{9D8B030D-6E8A-4147-A177-3AD203B41FA5}">
                      <a16:colId xmlns:a16="http://schemas.microsoft.com/office/drawing/2014/main" val="3462899817"/>
                    </a:ext>
                  </a:extLst>
                </a:gridCol>
                <a:gridCol w="1382013">
                  <a:extLst>
                    <a:ext uri="{9D8B030D-6E8A-4147-A177-3AD203B41FA5}">
                      <a16:colId xmlns:a16="http://schemas.microsoft.com/office/drawing/2014/main" val="407877495"/>
                    </a:ext>
                  </a:extLst>
                </a:gridCol>
                <a:gridCol w="1382013">
                  <a:extLst>
                    <a:ext uri="{9D8B030D-6E8A-4147-A177-3AD203B41FA5}">
                      <a16:colId xmlns:a16="http://schemas.microsoft.com/office/drawing/2014/main" val="2775919095"/>
                    </a:ext>
                  </a:extLst>
                </a:gridCol>
                <a:gridCol w="1382617">
                  <a:extLst>
                    <a:ext uri="{9D8B030D-6E8A-4147-A177-3AD203B41FA5}">
                      <a16:colId xmlns:a16="http://schemas.microsoft.com/office/drawing/2014/main" val="2554421385"/>
                    </a:ext>
                  </a:extLst>
                </a:gridCol>
              </a:tblGrid>
              <a:tr h="59093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1.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2.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3.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4.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5.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6.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06751"/>
                  </a:ext>
                </a:extLst>
              </a:tr>
              <a:tr h="59093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7.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8.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9.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10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11.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12.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417865"/>
                  </a:ext>
                </a:extLst>
              </a:tr>
              <a:tr h="59093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13.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14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15.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16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17.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18.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3361300"/>
                  </a:ext>
                </a:extLst>
              </a:tr>
              <a:tr h="59093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19.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20.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21.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22.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23.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24.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0972464"/>
                  </a:ext>
                </a:extLst>
              </a:tr>
              <a:tr h="59093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25.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26.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27.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28.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29.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E92575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30.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946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7951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04">
            <a:extLst>
              <a:ext uri="{FF2B5EF4-FFF2-40B4-BE49-F238E27FC236}">
                <a16:creationId xmlns:a16="http://schemas.microsoft.com/office/drawing/2014/main" id="{1019AE97-A000-0476-F0C0-68FEF206A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5" y="2915844"/>
            <a:ext cx="7917607" cy="1138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일과 직업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다양한 직업을 찾아요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이색 직업을 알아봐요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452C4A7C-3BC0-D916-E502-27A48B90B90D}"/>
              </a:ext>
            </a:extLst>
          </p:cNvPr>
          <p:cNvSpPr/>
          <p:nvPr/>
        </p:nvSpPr>
        <p:spPr>
          <a:xfrm flipV="1">
            <a:off x="0" y="1142798"/>
            <a:ext cx="6248400" cy="209752"/>
          </a:xfrm>
          <a:custGeom>
            <a:avLst/>
            <a:gdLst>
              <a:gd name="connsiteX0" fmla="*/ 0 w 5119860"/>
              <a:gd name="connsiteY0" fmla="*/ 209752 h 209752"/>
              <a:gd name="connsiteX1" fmla="*/ 4866315 w 5119860"/>
              <a:gd name="connsiteY1" fmla="*/ 209752 h 209752"/>
              <a:gd name="connsiteX2" fmla="*/ 5119860 w 5119860"/>
              <a:gd name="connsiteY2" fmla="*/ 0 h 209752"/>
              <a:gd name="connsiteX3" fmla="*/ 0 w 51198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9860" h="209752">
                <a:moveTo>
                  <a:pt x="0" y="209752"/>
                </a:moveTo>
                <a:lnTo>
                  <a:pt x="4866315" y="209752"/>
                </a:lnTo>
                <a:lnTo>
                  <a:pt x="51198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784651"/>
            <a:ext cx="551489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ko-KR" sz="36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Q.</a:t>
            </a:r>
            <a:r>
              <a:rPr lang="ko-KR" altLang="en-US" sz="36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오늘 우리는 무엇을 배울까요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" name="Rectangle 304">
            <a:extLst>
              <a:ext uri="{FF2B5EF4-FFF2-40B4-BE49-F238E27FC236}">
                <a16:creationId xmlns:a16="http://schemas.microsoft.com/office/drawing/2014/main" id="{3F86CFD6-67B6-CFCB-4FF5-5E6026138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1892894"/>
            <a:ext cx="7917607" cy="43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다양한 직업과 이색직업을 탐구하고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자신의 직업을 탐색할 수 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22" name="Rectangle 304">
            <a:extLst>
              <a:ext uri="{FF2B5EF4-FFF2-40B4-BE49-F238E27FC236}">
                <a16:creationId xmlns:a16="http://schemas.microsoft.com/office/drawing/2014/main" id="{0078F535-F956-5718-5483-FBC8CE5852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학습 주제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24" name="Rectangle 304">
            <a:extLst>
              <a:ext uri="{FF2B5EF4-FFF2-40B4-BE49-F238E27FC236}">
                <a16:creationId xmlns:a16="http://schemas.microsoft.com/office/drawing/2014/main" id="{48BF63E2-CED6-5EBF-2ABC-6D87B1D9C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4" y="2450823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학습 활동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736229E-7ED9-DA23-D7EF-C70794CBA5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b="21694"/>
          <a:stretch/>
        </p:blipFill>
        <p:spPr>
          <a:xfrm>
            <a:off x="3886200" y="1860146"/>
            <a:ext cx="5809034" cy="325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467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자유형: 도형 24">
            <a:extLst>
              <a:ext uri="{FF2B5EF4-FFF2-40B4-BE49-F238E27FC236}">
                <a16:creationId xmlns:a16="http://schemas.microsoft.com/office/drawing/2014/main" id="{24E0CABE-4A0C-3D66-C4F8-820713AC58E9}"/>
              </a:ext>
            </a:extLst>
          </p:cNvPr>
          <p:cNvSpPr/>
          <p:nvPr/>
        </p:nvSpPr>
        <p:spPr>
          <a:xfrm flipV="1">
            <a:off x="0" y="1142798"/>
            <a:ext cx="3062460" cy="209752"/>
          </a:xfrm>
          <a:custGeom>
            <a:avLst/>
            <a:gdLst>
              <a:gd name="connsiteX0" fmla="*/ 0 w 3062460"/>
              <a:gd name="connsiteY0" fmla="*/ 209752 h 209752"/>
              <a:gd name="connsiteX1" fmla="*/ 2808915 w 3062460"/>
              <a:gd name="connsiteY1" fmla="*/ 209752 h 209752"/>
              <a:gd name="connsiteX2" fmla="*/ 3062460 w 3062460"/>
              <a:gd name="connsiteY2" fmla="*/ 0 h 209752"/>
              <a:gd name="connsiteX3" fmla="*/ 0 w 30624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60" h="209752">
                <a:moveTo>
                  <a:pt x="0" y="209752"/>
                </a:moveTo>
                <a:lnTo>
                  <a:pt x="2808915" y="209752"/>
                </a:lnTo>
                <a:lnTo>
                  <a:pt x="3062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b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일과 직업</a:t>
            </a:r>
          </a:p>
        </p:txBody>
      </p:sp>
      <p:sp>
        <p:nvSpPr>
          <p:cNvPr id="4" name="Rectangle 304">
            <a:extLst>
              <a:ext uri="{FF2B5EF4-FFF2-40B4-BE49-F238E27FC236}">
                <a16:creationId xmlns:a16="http://schemas.microsoft.com/office/drawing/2014/main" id="{9B564916-826B-C9CF-C436-E3E47E10D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074869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endParaRPr kumimoji="0" lang="en-US" altLang="ko-KR" sz="2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9" name="Rectangle 304">
            <a:extLst>
              <a:ext uri="{FF2B5EF4-FFF2-40B4-BE49-F238E27FC236}">
                <a16:creationId xmlns:a16="http://schemas.microsoft.com/office/drawing/2014/main" id="{3F86CFD6-67B6-CFCB-4FF5-5E6026138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3662950"/>
            <a:ext cx="79176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193CEA86-3578-C43C-0C53-0E44A091C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504950"/>
            <a:ext cx="3886200" cy="3349119"/>
          </a:xfrm>
          <a:prstGeom prst="roundRect">
            <a:avLst>
              <a:gd name="adj" fmla="val 5326"/>
            </a:avLst>
          </a:prstGeom>
        </p:spPr>
      </p:pic>
      <p:sp>
        <p:nvSpPr>
          <p:cNvPr id="18" name="모서리가 둥근 직사각형 38">
            <a:extLst>
              <a:ext uri="{FF2B5EF4-FFF2-40B4-BE49-F238E27FC236}">
                <a16:creationId xmlns:a16="http://schemas.microsoft.com/office/drawing/2014/main" id="{456F8594-E61A-3EE2-09CD-126DB6C84C5D}"/>
              </a:ext>
            </a:extLst>
          </p:cNvPr>
          <p:cNvSpPr/>
          <p:nvPr/>
        </p:nvSpPr>
        <p:spPr>
          <a:xfrm>
            <a:off x="4648200" y="1504950"/>
            <a:ext cx="3886200" cy="33528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91896EF5-2C26-5A9B-96E0-7755D2938E51}"/>
              </a:ext>
            </a:extLst>
          </p:cNvPr>
          <p:cNvSpPr/>
          <p:nvPr/>
        </p:nvSpPr>
        <p:spPr>
          <a:xfrm>
            <a:off x="4648200" y="1962150"/>
            <a:ext cx="1524000" cy="14478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67E83CEA-59FB-E5BD-3F7B-DA227F82B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1892894"/>
            <a:ext cx="7917607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은 무엇일까요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직업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은 무엇일까요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sp>
        <p:nvSpPr>
          <p:cNvPr id="24" name="Rectangle 304">
            <a:extLst>
              <a:ext uri="{FF2B5EF4-FFF2-40B4-BE49-F238E27FC236}">
                <a16:creationId xmlns:a16="http://schemas.microsoft.com/office/drawing/2014/main" id="{57D82D14-B6BF-61E5-CA1C-ACFB8C7E7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일과 직업을 구분해 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35271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>
            <a:extLst>
              <a:ext uri="{FF2B5EF4-FFF2-40B4-BE49-F238E27FC236}">
                <a16:creationId xmlns:a16="http://schemas.microsoft.com/office/drawing/2014/main" id="{0D16D341-7DDD-FD34-A663-CF69BD9C43DB}"/>
              </a:ext>
            </a:extLst>
          </p:cNvPr>
          <p:cNvGrpSpPr/>
          <p:nvPr/>
        </p:nvGrpSpPr>
        <p:grpSpPr>
          <a:xfrm>
            <a:off x="2566102" y="2413729"/>
            <a:ext cx="4368098" cy="2596421"/>
            <a:chOff x="2566102" y="2343150"/>
            <a:chExt cx="4368098" cy="2596421"/>
          </a:xfrm>
        </p:grpSpPr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E45D544A-FBAD-EB16-4DB9-C6E2E4D79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6102" y="2343150"/>
              <a:ext cx="4351295" cy="2596421"/>
            </a:xfrm>
            <a:prstGeom prst="roundRect">
              <a:avLst>
                <a:gd name="adj" fmla="val 8539"/>
              </a:avLst>
            </a:prstGeom>
          </p:spPr>
        </p:pic>
        <p:sp>
          <p:nvSpPr>
            <p:cNvPr id="18" name="모서리가 둥근 직사각형 38">
              <a:extLst>
                <a:ext uri="{FF2B5EF4-FFF2-40B4-BE49-F238E27FC236}">
                  <a16:creationId xmlns:a16="http://schemas.microsoft.com/office/drawing/2014/main" id="{456F8594-E61A-3EE2-09CD-126DB6C84C5D}"/>
                </a:ext>
              </a:extLst>
            </p:cNvPr>
            <p:cNvSpPr/>
            <p:nvPr/>
          </p:nvSpPr>
          <p:spPr>
            <a:xfrm>
              <a:off x="2590800" y="2343150"/>
              <a:ext cx="4343400" cy="25908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B50BC294-A60F-7517-8897-26FA79922BBF}"/>
              </a:ext>
            </a:extLst>
          </p:cNvPr>
          <p:cNvSpPr/>
          <p:nvPr/>
        </p:nvSpPr>
        <p:spPr>
          <a:xfrm flipV="1">
            <a:off x="0" y="1142798"/>
            <a:ext cx="3062460" cy="209752"/>
          </a:xfrm>
          <a:custGeom>
            <a:avLst/>
            <a:gdLst>
              <a:gd name="connsiteX0" fmla="*/ 0 w 3062460"/>
              <a:gd name="connsiteY0" fmla="*/ 209752 h 209752"/>
              <a:gd name="connsiteX1" fmla="*/ 2808915 w 3062460"/>
              <a:gd name="connsiteY1" fmla="*/ 209752 h 209752"/>
              <a:gd name="connsiteX2" fmla="*/ 3062460 w 3062460"/>
              <a:gd name="connsiteY2" fmla="*/ 0 h 209752"/>
              <a:gd name="connsiteX3" fmla="*/ 0 w 30624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60" h="209752">
                <a:moveTo>
                  <a:pt x="0" y="209752"/>
                </a:moveTo>
                <a:lnTo>
                  <a:pt x="2808915" y="209752"/>
                </a:lnTo>
                <a:lnTo>
                  <a:pt x="3062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b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F3A064-943A-5C84-9A9D-11D4D9C9FA27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일과 직업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9DC179F5-F80C-D34D-F59D-E150DC8D2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1892894"/>
            <a:ext cx="79176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게임을 진행하며 일과 직업을 알아봐요</a:t>
            </a:r>
          </a:p>
        </p:txBody>
      </p:sp>
      <p:sp>
        <p:nvSpPr>
          <p:cNvPr id="23" name="Rectangle 304">
            <a:extLst>
              <a:ext uri="{FF2B5EF4-FFF2-40B4-BE49-F238E27FC236}">
                <a16:creationId xmlns:a16="http://schemas.microsoft.com/office/drawing/2014/main" id="{2C6A3328-F36D-CA11-32A7-3808AEF67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일과 직업을 구분해요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9695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>
            <a:extLst>
              <a:ext uri="{FF2B5EF4-FFF2-40B4-BE49-F238E27FC236}">
                <a16:creationId xmlns:a16="http://schemas.microsoft.com/office/drawing/2014/main" id="{0FBA565B-152B-E2E3-B1D3-51948B759EF4}"/>
              </a:ext>
            </a:extLst>
          </p:cNvPr>
          <p:cNvGrpSpPr/>
          <p:nvPr/>
        </p:nvGrpSpPr>
        <p:grpSpPr>
          <a:xfrm>
            <a:off x="591484" y="2095502"/>
            <a:ext cx="1145911" cy="773211"/>
            <a:chOff x="408987" y="1608700"/>
            <a:chExt cx="137448" cy="131167"/>
          </a:xfrm>
        </p:grpSpPr>
        <p:sp>
          <p:nvSpPr>
            <p:cNvPr id="6" name="사각형: 잘린 대각선 방향 모서리 56">
              <a:extLst>
                <a:ext uri="{FF2B5EF4-FFF2-40B4-BE49-F238E27FC236}">
                  <a16:creationId xmlns:a16="http://schemas.microsoft.com/office/drawing/2014/main" id="{B19210B2-AA07-9DB7-ECC5-F9101611D4B1}"/>
                </a:ext>
              </a:extLst>
            </p:cNvPr>
            <p:cNvSpPr/>
            <p:nvPr/>
          </p:nvSpPr>
          <p:spPr>
            <a:xfrm>
              <a:off x="415268" y="1608700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CF40609-D1FC-D469-6A39-7E96DFCC5F2C}"/>
                </a:ext>
              </a:extLst>
            </p:cNvPr>
            <p:cNvSpPr txBox="1"/>
            <p:nvPr/>
          </p:nvSpPr>
          <p:spPr>
            <a:xfrm>
              <a:off x="408987" y="1614241"/>
              <a:ext cx="137448" cy="1200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ko-KR" altLang="en-US" sz="40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일</a:t>
              </a:r>
              <a:endParaRPr lang="ko-KR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91F83203-C51B-6CBA-259F-C91D8BC17A2E}"/>
              </a:ext>
            </a:extLst>
          </p:cNvPr>
          <p:cNvSpPr/>
          <p:nvPr/>
        </p:nvSpPr>
        <p:spPr>
          <a:xfrm flipV="1">
            <a:off x="0" y="1142798"/>
            <a:ext cx="3062460" cy="209752"/>
          </a:xfrm>
          <a:custGeom>
            <a:avLst/>
            <a:gdLst>
              <a:gd name="connsiteX0" fmla="*/ 0 w 3062460"/>
              <a:gd name="connsiteY0" fmla="*/ 209752 h 209752"/>
              <a:gd name="connsiteX1" fmla="*/ 2808915 w 3062460"/>
              <a:gd name="connsiteY1" fmla="*/ 209752 h 209752"/>
              <a:gd name="connsiteX2" fmla="*/ 3062460 w 3062460"/>
              <a:gd name="connsiteY2" fmla="*/ 0 h 209752"/>
              <a:gd name="connsiteX3" fmla="*/ 0 w 30624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60" h="209752">
                <a:moveTo>
                  <a:pt x="0" y="209752"/>
                </a:moveTo>
                <a:lnTo>
                  <a:pt x="2808915" y="209752"/>
                </a:lnTo>
                <a:lnTo>
                  <a:pt x="3062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b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DDBF96-4A18-4360-45C1-61A5E6FF5ABA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일과 직업</a:t>
            </a:r>
          </a:p>
        </p:txBody>
      </p:sp>
      <p:sp>
        <p:nvSpPr>
          <p:cNvPr id="20" name="Rectangle 304">
            <a:extLst>
              <a:ext uri="{FF2B5EF4-FFF2-40B4-BE49-F238E27FC236}">
                <a16:creationId xmlns:a16="http://schemas.microsoft.com/office/drawing/2014/main" id="{7C7F0A3C-0A9C-31B2-257C-5CEFD2598C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098645"/>
            <a:ext cx="6778203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원하는 결과를 얻기 위하여 하는 모든 활동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취미생활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봉사활동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여가생활 모두 일에 포함됩니다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22" name="Rectangle 304">
            <a:extLst>
              <a:ext uri="{FF2B5EF4-FFF2-40B4-BE49-F238E27FC236}">
                <a16:creationId xmlns:a16="http://schemas.microsoft.com/office/drawing/2014/main" id="{1F8D3EB9-474F-8C83-F5ED-3A7AB666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일과 직업을 구분해 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6987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3A627E80-CB7C-F07C-3F58-255604003AF9}"/>
              </a:ext>
            </a:extLst>
          </p:cNvPr>
          <p:cNvSpPr/>
          <p:nvPr/>
        </p:nvSpPr>
        <p:spPr>
          <a:xfrm flipV="1">
            <a:off x="0" y="1142798"/>
            <a:ext cx="3062460" cy="209752"/>
          </a:xfrm>
          <a:custGeom>
            <a:avLst/>
            <a:gdLst>
              <a:gd name="connsiteX0" fmla="*/ 0 w 3062460"/>
              <a:gd name="connsiteY0" fmla="*/ 209752 h 209752"/>
              <a:gd name="connsiteX1" fmla="*/ 2808915 w 3062460"/>
              <a:gd name="connsiteY1" fmla="*/ 209752 h 209752"/>
              <a:gd name="connsiteX2" fmla="*/ 3062460 w 3062460"/>
              <a:gd name="connsiteY2" fmla="*/ 0 h 209752"/>
              <a:gd name="connsiteX3" fmla="*/ 0 w 30624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60" h="209752">
                <a:moveTo>
                  <a:pt x="0" y="209752"/>
                </a:moveTo>
                <a:lnTo>
                  <a:pt x="2808915" y="209752"/>
                </a:lnTo>
                <a:lnTo>
                  <a:pt x="3062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b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20FAAD-46C7-F9FA-AD53-D52F9710FA56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일과 직업</a:t>
            </a: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314DCB1-7712-F43D-58F8-CFA760D48923}"/>
              </a:ext>
            </a:extLst>
          </p:cNvPr>
          <p:cNvGrpSpPr/>
          <p:nvPr/>
        </p:nvGrpSpPr>
        <p:grpSpPr>
          <a:xfrm>
            <a:off x="591484" y="2095502"/>
            <a:ext cx="1145911" cy="773211"/>
            <a:chOff x="408987" y="1608700"/>
            <a:chExt cx="137448" cy="131167"/>
          </a:xfrm>
        </p:grpSpPr>
        <p:sp>
          <p:nvSpPr>
            <p:cNvPr id="22" name="사각형: 잘린 대각선 방향 모서리 56">
              <a:extLst>
                <a:ext uri="{FF2B5EF4-FFF2-40B4-BE49-F238E27FC236}">
                  <a16:creationId xmlns:a16="http://schemas.microsoft.com/office/drawing/2014/main" id="{37ABC73A-2A67-C620-A353-78AAE9491560}"/>
                </a:ext>
              </a:extLst>
            </p:cNvPr>
            <p:cNvSpPr/>
            <p:nvPr/>
          </p:nvSpPr>
          <p:spPr>
            <a:xfrm>
              <a:off x="415268" y="1608700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0395856-108C-E09B-6FC8-FA4BB4D80E2F}"/>
                </a:ext>
              </a:extLst>
            </p:cNvPr>
            <p:cNvSpPr txBox="1"/>
            <p:nvPr/>
          </p:nvSpPr>
          <p:spPr>
            <a:xfrm>
              <a:off x="408987" y="1624683"/>
              <a:ext cx="137448" cy="992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ko-KR" altLang="en-US" sz="32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직업</a:t>
              </a:r>
            </a:p>
          </p:txBody>
        </p:sp>
      </p:grpSp>
      <p:sp>
        <p:nvSpPr>
          <p:cNvPr id="24" name="Rectangle 304">
            <a:extLst>
              <a:ext uri="{FF2B5EF4-FFF2-40B4-BE49-F238E27FC236}">
                <a16:creationId xmlns:a16="http://schemas.microsoft.com/office/drawing/2014/main" id="{A3C9D487-16C3-72A9-1BBA-2FA717EEC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098645"/>
            <a:ext cx="6778203" cy="149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일정 기간 동안 지속적으로 하는 활동</a:t>
            </a:r>
          </a:p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일에 대한 경제적인 대가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보수를 받아 생계를 유지함</a:t>
            </a:r>
          </a:p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자신의 능력을 발휘하며 자아실현을 함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사회적으로 맡은 역할을 수행하고 공공의 가치를 달성하는데 기여함</a:t>
            </a:r>
          </a:p>
        </p:txBody>
      </p:sp>
      <p:sp>
        <p:nvSpPr>
          <p:cNvPr id="25" name="Rectangle 304">
            <a:extLst>
              <a:ext uri="{FF2B5EF4-FFF2-40B4-BE49-F238E27FC236}">
                <a16:creationId xmlns:a16="http://schemas.microsoft.com/office/drawing/2014/main" id="{E2FD4129-E83B-B05B-D650-D250A7978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일과 직업을 구분해 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1469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DB21DF9D-5444-F353-EA8C-5186EC277386}"/>
              </a:ext>
            </a:extLst>
          </p:cNvPr>
          <p:cNvSpPr/>
          <p:nvPr/>
        </p:nvSpPr>
        <p:spPr>
          <a:xfrm flipV="1">
            <a:off x="0" y="1142798"/>
            <a:ext cx="4495800" cy="209752"/>
          </a:xfrm>
          <a:custGeom>
            <a:avLst/>
            <a:gdLst>
              <a:gd name="connsiteX0" fmla="*/ 0 w 4495800"/>
              <a:gd name="connsiteY0" fmla="*/ 209752 h 209752"/>
              <a:gd name="connsiteX1" fmla="*/ 4242255 w 4495800"/>
              <a:gd name="connsiteY1" fmla="*/ 209752 h 209752"/>
              <a:gd name="connsiteX2" fmla="*/ 4495800 w 4495800"/>
              <a:gd name="connsiteY2" fmla="*/ 0 h 209752"/>
              <a:gd name="connsiteX3" fmla="*/ 0 w 44958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209752">
                <a:moveTo>
                  <a:pt x="0" y="209752"/>
                </a:moveTo>
                <a:lnTo>
                  <a:pt x="4242255" y="209752"/>
                </a:lnTo>
                <a:lnTo>
                  <a:pt x="44958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907762"/>
            <a:ext cx="55148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직업을 찾아요</a:t>
            </a:r>
            <a:r>
              <a:rPr lang="en-US" altLang="ko-KR" sz="24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3E4D5EFF-8204-F28C-ADF6-FA991DEB2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6328" y="1657350"/>
            <a:ext cx="3890472" cy="3352800"/>
          </a:xfrm>
          <a:prstGeom prst="roundRect">
            <a:avLst>
              <a:gd name="adj" fmla="val 9695"/>
            </a:avLst>
          </a:prstGeom>
        </p:spPr>
      </p:pic>
      <p:sp>
        <p:nvSpPr>
          <p:cNvPr id="10" name="모서리가 둥근 직사각형 38">
            <a:extLst>
              <a:ext uri="{FF2B5EF4-FFF2-40B4-BE49-F238E27FC236}">
                <a16:creationId xmlns:a16="http://schemas.microsoft.com/office/drawing/2014/main" id="{B29D946D-6564-A04C-865A-226FB378514E}"/>
              </a:ext>
            </a:extLst>
          </p:cNvPr>
          <p:cNvSpPr/>
          <p:nvPr/>
        </p:nvSpPr>
        <p:spPr>
          <a:xfrm>
            <a:off x="4800600" y="1657350"/>
            <a:ext cx="3886200" cy="33528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2A5B9A84-3081-1773-73D7-0BBFBDE8E3F1}"/>
              </a:ext>
            </a:extLst>
          </p:cNvPr>
          <p:cNvSpPr/>
          <p:nvPr/>
        </p:nvSpPr>
        <p:spPr>
          <a:xfrm>
            <a:off x="5943600" y="2114550"/>
            <a:ext cx="1371600" cy="151384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FAFC785A-8B53-CE68-CDA9-37D00E3D1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1892894"/>
            <a:ext cx="7917607" cy="221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‘다양한 직업을 찾아요’ 게임을 </a:t>
            </a:r>
            <a:b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진행하며 직업을 탐색합니다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직업을 </a:t>
            </a: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모둠별로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마인드맵으로 </a:t>
            </a:r>
            <a:b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정리해 봅시다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0528841E-E1E4-90CA-003A-82B750EC53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활동 방법</a:t>
            </a:r>
          </a:p>
        </p:txBody>
      </p:sp>
    </p:spTree>
    <p:extLst>
      <p:ext uri="{BB962C8B-B14F-4D97-AF65-F5344CB8AC3E}">
        <p14:creationId xmlns:p14="http://schemas.microsoft.com/office/powerpoint/2010/main" val="170934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6246</TotalTime>
  <Words>727</Words>
  <Application>Microsoft Office PowerPoint</Application>
  <PresentationFormat>화면 슬라이드 쇼(16:9)</PresentationFormat>
  <Paragraphs>308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2" baseType="lpstr">
      <vt:lpstr>Arial</vt:lpstr>
      <vt:lpstr>Calibri</vt:lpstr>
      <vt:lpstr>나눔바른고딕</vt:lpstr>
      <vt:lpstr>Wingdings</vt:lpstr>
      <vt:lpstr>나눔고딕</vt:lpstr>
      <vt:lpstr>나눔고딕 Bold</vt:lpstr>
      <vt:lpstr>Calibri Light</vt:lpstr>
      <vt:lpstr>나눔고딕 ExtraBold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592</cp:revision>
  <dcterms:created xsi:type="dcterms:W3CDTF">2016-05-18T11:08:35Z</dcterms:created>
  <dcterms:modified xsi:type="dcterms:W3CDTF">2023-05-18T06:34:44Z</dcterms:modified>
</cp:coreProperties>
</file>